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74" r:id="rId15"/>
    <p:sldId id="275" r:id="rId16"/>
    <p:sldId id="276" r:id="rId17"/>
    <p:sldId id="416" r:id="rId18"/>
    <p:sldId id="383" r:id="rId19"/>
    <p:sldId id="384" r:id="rId20"/>
    <p:sldId id="385" r:id="rId21"/>
    <p:sldId id="388" r:id="rId22"/>
    <p:sldId id="387" r:id="rId23"/>
    <p:sldId id="386" r:id="rId24"/>
    <p:sldId id="389" r:id="rId25"/>
    <p:sldId id="390" r:id="rId26"/>
    <p:sldId id="391" r:id="rId27"/>
    <p:sldId id="392" r:id="rId28"/>
    <p:sldId id="393" r:id="rId29"/>
    <p:sldId id="394" r:id="rId30"/>
    <p:sldId id="399" r:id="rId31"/>
    <p:sldId id="396" r:id="rId32"/>
    <p:sldId id="395" r:id="rId33"/>
    <p:sldId id="398" r:id="rId34"/>
    <p:sldId id="400" r:id="rId35"/>
    <p:sldId id="401" r:id="rId36"/>
    <p:sldId id="402" r:id="rId37"/>
    <p:sldId id="404" r:id="rId38"/>
    <p:sldId id="405" r:id="rId39"/>
    <p:sldId id="406" r:id="rId40"/>
    <p:sldId id="407" r:id="rId41"/>
    <p:sldId id="408" r:id="rId42"/>
    <p:sldId id="409" r:id="rId43"/>
    <p:sldId id="410" r:id="rId44"/>
    <p:sldId id="411" r:id="rId45"/>
    <p:sldId id="412" r:id="rId46"/>
    <p:sldId id="413" r:id="rId47"/>
    <p:sldId id="414" r:id="rId48"/>
    <p:sldId id="415"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0631"/>
    <a:srgbClr val="0046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80"/>
    <p:restoredTop sz="94694"/>
  </p:normalViewPr>
  <p:slideViewPr>
    <p:cSldViewPr snapToGrid="0" snapToObjects="1">
      <p:cViewPr varScale="1">
        <p:scale>
          <a:sx n="88" d="100"/>
          <a:sy n="88" d="100"/>
        </p:scale>
        <p:origin x="91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231E4D9E-A48D-2F4D-B385-69CC6E239B43}" type="datetimeFigureOut">
              <a:rPr lang="en-US" smtClean="0"/>
              <a:t>8/28/2019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4B4415E2-8536-DE48-B88C-562CF839544F}" type="slidenum">
              <a:rPr lang="en-US" smtClean="0"/>
              <a:t>‹#›</a:t>
            </a:fld>
            <a:endParaRPr lang="en-US"/>
          </a:p>
        </p:txBody>
      </p:sp>
    </p:spTree>
    <p:extLst>
      <p:ext uri="{BB962C8B-B14F-4D97-AF65-F5344CB8AC3E}">
        <p14:creationId xmlns:p14="http://schemas.microsoft.com/office/powerpoint/2010/main" val="62884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949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378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7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36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1136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6873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685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676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068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5450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293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888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343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0074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22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29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549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891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565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51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609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18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7508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734E6-F5FB-3D4E-A78C-C862F9E0AA62}"/>
              </a:ext>
            </a:extLst>
          </p:cNvPr>
          <p:cNvPicPr>
            <a:picLocks noChangeAspect="1"/>
          </p:cNvPicPr>
          <p:nvPr userDrawn="1"/>
        </p:nvPicPr>
        <p:blipFill>
          <a:blip r:embed="rId2"/>
          <a:srcRect/>
          <a:stretch/>
        </p:blipFill>
        <p:spPr>
          <a:xfrm>
            <a:off x="12700" y="0"/>
            <a:ext cx="12179300" cy="6858000"/>
          </a:xfrm>
          <a:prstGeom prst="rect">
            <a:avLst/>
          </a:prstGeom>
        </p:spPr>
      </p:pic>
    </p:spTree>
    <p:extLst>
      <p:ext uri="{BB962C8B-B14F-4D97-AF65-F5344CB8AC3E}">
        <p14:creationId xmlns:p14="http://schemas.microsoft.com/office/powerpoint/2010/main" val="1808844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C5C3D-E2C5-D84D-B92F-E30715275B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C553E-6DF3-4948-8A42-5C68485590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370B4-31CB-3648-8598-56B5BFBFD1A4}"/>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5" name="Footer Placeholder 4">
            <a:extLst>
              <a:ext uri="{FF2B5EF4-FFF2-40B4-BE49-F238E27FC236}">
                <a16:creationId xmlns:a16="http://schemas.microsoft.com/office/drawing/2014/main" id="{3E953727-98D8-9F44-B6D9-D58D91D52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E1DEF-AF2E-0042-A9CE-514B366B70B3}"/>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371445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34073-6ADA-C247-B4CE-C5A8BE16DD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90C37-46E1-424A-8245-D24B24339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41DFB-10DC-314E-BD51-0A6B8D48DBD1}"/>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5" name="Footer Placeholder 4">
            <a:extLst>
              <a:ext uri="{FF2B5EF4-FFF2-40B4-BE49-F238E27FC236}">
                <a16:creationId xmlns:a16="http://schemas.microsoft.com/office/drawing/2014/main" id="{27C3C359-B327-3E47-BD65-43F8B7009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8501B-E6D3-EC46-AA6E-A2050C0031F6}"/>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343442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40EE8D-5B10-C542-A60C-8960A23122F1}" type="datetimeFigureOut">
              <a:rPr lang="en-US" smtClean="0"/>
              <a:t>8/28/2019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427005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EEA2EC-0330-E34B-B66A-CB1C277F4C81}"/>
              </a:ext>
            </a:extLst>
          </p:cNvPr>
          <p:cNvPicPr>
            <a:picLocks noChangeAspect="1"/>
          </p:cNvPicPr>
          <p:nvPr userDrawn="1"/>
        </p:nvPicPr>
        <p:blipFill>
          <a:blip r:embed="rId2"/>
          <a:srcRect/>
          <a:stretch/>
        </p:blipFill>
        <p:spPr>
          <a:xfrm>
            <a:off x="12700" y="0"/>
            <a:ext cx="12179300" cy="6858000"/>
          </a:xfrm>
          <a:prstGeom prst="rect">
            <a:avLst/>
          </a:prstGeom>
        </p:spPr>
      </p:pic>
    </p:spTree>
    <p:extLst>
      <p:ext uri="{BB962C8B-B14F-4D97-AF65-F5344CB8AC3E}">
        <p14:creationId xmlns:p14="http://schemas.microsoft.com/office/powerpoint/2010/main" val="339975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18E1A-C7DF-4A43-979B-B2A225A9C2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F4B30F-8A9E-5447-9916-8E64679FCF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659F88-7E25-D442-AEAC-DB99501B1207}"/>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5" name="Footer Placeholder 4">
            <a:extLst>
              <a:ext uri="{FF2B5EF4-FFF2-40B4-BE49-F238E27FC236}">
                <a16:creationId xmlns:a16="http://schemas.microsoft.com/office/drawing/2014/main" id="{B5EB0A67-F866-2646-B719-716991032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CD8CC-FC42-4C41-AF86-5A52F6C9763E}"/>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71072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F684-6D74-5947-9B94-9EAD0401E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EEB7B-AC9F-A64A-AACA-34DB603A0B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FC068-1139-0B40-ABEE-2FA5785A3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90CFF-0AD2-A54F-9ADB-88D4DED934C7}"/>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6" name="Footer Placeholder 5">
            <a:extLst>
              <a:ext uri="{FF2B5EF4-FFF2-40B4-BE49-F238E27FC236}">
                <a16:creationId xmlns:a16="http://schemas.microsoft.com/office/drawing/2014/main" id="{DF28CAF0-580F-9548-9A22-C3565C00C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72CFC-1F1F-B54C-A1C4-EA01AC3297E0}"/>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211734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DC2A-327D-9D45-981C-8D814F84F7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76973-C298-7A46-8C76-0EF49F25F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CED113-B616-E44C-8190-F5C8E375D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EE1B9A-536B-4746-9F44-9C3672D28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156201-3D66-3044-A7D1-818CEAB3F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DC4771-0482-EF4D-9EF0-EFA234340CF6}"/>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8" name="Footer Placeholder 7">
            <a:extLst>
              <a:ext uri="{FF2B5EF4-FFF2-40B4-BE49-F238E27FC236}">
                <a16:creationId xmlns:a16="http://schemas.microsoft.com/office/drawing/2014/main" id="{5E7634A6-F358-2C43-927A-EBF48506D9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2BFF46-402C-EF45-B6A7-48B423A8A3BC}"/>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59014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D717-2DCE-754A-8DB7-AF3DD0351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8AB9F-8AC3-724C-89EE-682D28953239}"/>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4" name="Footer Placeholder 3">
            <a:extLst>
              <a:ext uri="{FF2B5EF4-FFF2-40B4-BE49-F238E27FC236}">
                <a16:creationId xmlns:a16="http://schemas.microsoft.com/office/drawing/2014/main" id="{37AE27ED-21DB-444C-B599-791660F7E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FA7BAC-D801-0647-880A-E867EA2EE289}"/>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180604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CDE37-E63E-CD43-826B-C6236397EE17}"/>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3" name="Footer Placeholder 2">
            <a:extLst>
              <a:ext uri="{FF2B5EF4-FFF2-40B4-BE49-F238E27FC236}">
                <a16:creationId xmlns:a16="http://schemas.microsoft.com/office/drawing/2014/main" id="{FB78B944-B97D-E440-A76B-2B3B764BD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1E32BD-73E6-9E47-B155-F63474E01F95}"/>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2506624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4B8C-1440-974D-9F75-D0A842934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4A988D-42F2-514F-9F98-BD862DC48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7AC4F-159E-D94D-A2E8-FA3FA4C69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58F22-D309-824A-8B80-297DD5C8014C}"/>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6" name="Footer Placeholder 5">
            <a:extLst>
              <a:ext uri="{FF2B5EF4-FFF2-40B4-BE49-F238E27FC236}">
                <a16:creationId xmlns:a16="http://schemas.microsoft.com/office/drawing/2014/main" id="{03D7B557-F049-9A40-AEA9-078DD10B5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D0743-67A2-634B-AF50-1AAEFCE99AA5}"/>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29077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A9E5-A1DC-5F4D-8B77-751D5436A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B24EBC-A1F5-0D4F-BA30-AD8E05959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6F5FE-033E-B241-BE54-2CD24FAC5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65214-8D42-AF4B-930B-773176265343}"/>
              </a:ext>
            </a:extLst>
          </p:cNvPr>
          <p:cNvSpPr>
            <a:spLocks noGrp="1"/>
          </p:cNvSpPr>
          <p:nvPr>
            <p:ph type="dt" sz="half" idx="10"/>
          </p:nvPr>
        </p:nvSpPr>
        <p:spPr/>
        <p:txBody>
          <a:bodyPr/>
          <a:lstStyle/>
          <a:p>
            <a:fld id="{1C40EE8D-5B10-C542-A60C-8960A23122F1}" type="datetimeFigureOut">
              <a:rPr lang="en-US" smtClean="0"/>
              <a:t>8/28/2019</a:t>
            </a:fld>
            <a:endParaRPr lang="en-US"/>
          </a:p>
        </p:txBody>
      </p:sp>
      <p:sp>
        <p:nvSpPr>
          <p:cNvPr id="6" name="Footer Placeholder 5">
            <a:extLst>
              <a:ext uri="{FF2B5EF4-FFF2-40B4-BE49-F238E27FC236}">
                <a16:creationId xmlns:a16="http://schemas.microsoft.com/office/drawing/2014/main" id="{FC72BBBB-5566-3448-878E-D461B35D41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69669-FA69-7F4E-89DC-54326BD67EBD}"/>
              </a:ext>
            </a:extLst>
          </p:cNvPr>
          <p:cNvSpPr>
            <a:spLocks noGrp="1"/>
          </p:cNvSpPr>
          <p:nvPr>
            <p:ph type="sldNum" sz="quarter" idx="12"/>
          </p:nvPr>
        </p:nvSpPr>
        <p:spPr/>
        <p:txBody>
          <a:bodyPr/>
          <a:lstStyle/>
          <a:p>
            <a:fld id="{300BBC8D-D8EE-924C-8CE0-ABF96C0035FE}" type="slidenum">
              <a:rPr lang="en-US" smtClean="0"/>
              <a:t>‹#›</a:t>
            </a:fld>
            <a:endParaRPr lang="en-US"/>
          </a:p>
        </p:txBody>
      </p:sp>
    </p:spTree>
    <p:extLst>
      <p:ext uri="{BB962C8B-B14F-4D97-AF65-F5344CB8AC3E}">
        <p14:creationId xmlns:p14="http://schemas.microsoft.com/office/powerpoint/2010/main" val="395245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66A49D-D60D-7641-8C52-4812A090E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C5BD16-D7D4-E447-B636-74A636AC32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07285-189F-E248-B284-6011D491DF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0EE8D-5B10-C542-A60C-8960A23122F1}" type="datetimeFigureOut">
              <a:rPr lang="en-US" smtClean="0"/>
              <a:t>8/28/2019</a:t>
            </a:fld>
            <a:endParaRPr lang="en-US"/>
          </a:p>
        </p:txBody>
      </p:sp>
      <p:sp>
        <p:nvSpPr>
          <p:cNvPr id="5" name="Footer Placeholder 4">
            <a:extLst>
              <a:ext uri="{FF2B5EF4-FFF2-40B4-BE49-F238E27FC236}">
                <a16:creationId xmlns:a16="http://schemas.microsoft.com/office/drawing/2014/main" id="{4FAFD88A-EE56-514F-B73F-4AF4929DC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AE4059-5756-AC43-94EA-13CF60139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BBC8D-D8EE-924C-8CE0-ABF96C0035FE}" type="slidenum">
              <a:rPr lang="en-US" smtClean="0"/>
              <a:t>‹#›</a:t>
            </a:fld>
            <a:endParaRPr lang="en-US"/>
          </a:p>
        </p:txBody>
      </p:sp>
      <p:pic>
        <p:nvPicPr>
          <p:cNvPr id="7" name="Picture 6">
            <a:extLst>
              <a:ext uri="{FF2B5EF4-FFF2-40B4-BE49-F238E27FC236}">
                <a16:creationId xmlns:a16="http://schemas.microsoft.com/office/drawing/2014/main" id="{82C8C5C5-B8E8-BF4C-8605-F9B8DBF8E4B2}"/>
              </a:ext>
            </a:extLst>
          </p:cNvPr>
          <p:cNvPicPr>
            <a:picLocks noChangeAspect="1"/>
          </p:cNvPicPr>
          <p:nvPr userDrawn="1"/>
        </p:nvPicPr>
        <p:blipFill>
          <a:blip r:embed="rId14"/>
          <a:srcRect/>
          <a:stretch/>
        </p:blipFill>
        <p:spPr>
          <a:xfrm>
            <a:off x="12700" y="0"/>
            <a:ext cx="12179300" cy="6858000"/>
          </a:xfrm>
          <a:prstGeom prst="rect">
            <a:avLst/>
          </a:prstGeom>
        </p:spPr>
      </p:pic>
    </p:spTree>
    <p:extLst>
      <p:ext uri="{BB962C8B-B14F-4D97-AF65-F5344CB8AC3E}">
        <p14:creationId xmlns:p14="http://schemas.microsoft.com/office/powerpoint/2010/main" val="2474128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hyperlink" Target="https://foster.uw.edu/faculty-research/directory/lea-dunn/"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hyperlink" Target="https://foster.uw.edu/faculty-research/directory/lea-dun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9E6A46-98AE-7345-B479-23B0264848B1}"/>
              </a:ext>
            </a:extLst>
          </p:cNvPr>
          <p:cNvPicPr>
            <a:picLocks noChangeAspect="1"/>
          </p:cNvPicPr>
          <p:nvPr/>
        </p:nvPicPr>
        <p:blipFill>
          <a:blip r:embed="rId2"/>
          <a:srcRect/>
          <a:stretch/>
        </p:blipFill>
        <p:spPr>
          <a:xfrm>
            <a:off x="12700" y="0"/>
            <a:ext cx="12179300" cy="6858000"/>
          </a:xfrm>
          <a:prstGeom prst="rect">
            <a:avLst/>
          </a:prstGeom>
        </p:spPr>
      </p:pic>
      <p:pic>
        <p:nvPicPr>
          <p:cNvPr id="9" name="Picture 8">
            <a:extLst>
              <a:ext uri="{FF2B5EF4-FFF2-40B4-BE49-F238E27FC236}">
                <a16:creationId xmlns:a16="http://schemas.microsoft.com/office/drawing/2014/main" id="{D130453B-E880-F042-B511-8E5486B58C71}"/>
              </a:ext>
            </a:extLst>
          </p:cNvPr>
          <p:cNvPicPr>
            <a:picLocks noChangeAspect="1"/>
          </p:cNvPicPr>
          <p:nvPr/>
        </p:nvPicPr>
        <p:blipFill>
          <a:blip r:embed="rId3"/>
          <a:srcRect/>
          <a:stretch/>
        </p:blipFill>
        <p:spPr>
          <a:xfrm>
            <a:off x="9712422" y="5710835"/>
            <a:ext cx="2205775" cy="731846"/>
          </a:xfrm>
          <a:prstGeom prst="rect">
            <a:avLst/>
          </a:prstGeom>
        </p:spPr>
      </p:pic>
      <p:pic>
        <p:nvPicPr>
          <p:cNvPr id="11" name="Picture 10">
            <a:extLst>
              <a:ext uri="{FF2B5EF4-FFF2-40B4-BE49-F238E27FC236}">
                <a16:creationId xmlns:a16="http://schemas.microsoft.com/office/drawing/2014/main" id="{7B33F126-26C4-5C4F-BDC4-D2426DDF18FF}"/>
              </a:ext>
            </a:extLst>
          </p:cNvPr>
          <p:cNvPicPr>
            <a:picLocks noChangeAspect="1"/>
          </p:cNvPicPr>
          <p:nvPr/>
        </p:nvPicPr>
        <p:blipFill>
          <a:blip r:embed="rId4"/>
          <a:srcRect/>
          <a:stretch/>
        </p:blipFill>
        <p:spPr>
          <a:xfrm>
            <a:off x="9837044" y="6404429"/>
            <a:ext cx="335387" cy="335387"/>
          </a:xfrm>
          <a:prstGeom prst="rect">
            <a:avLst/>
          </a:prstGeom>
        </p:spPr>
      </p:pic>
      <p:sp>
        <p:nvSpPr>
          <p:cNvPr id="12" name="TextBox 11">
            <a:extLst>
              <a:ext uri="{FF2B5EF4-FFF2-40B4-BE49-F238E27FC236}">
                <a16:creationId xmlns:a16="http://schemas.microsoft.com/office/drawing/2014/main" id="{7A74F665-A3BC-AC47-8A47-71328C13DCE2}"/>
              </a:ext>
            </a:extLst>
          </p:cNvPr>
          <p:cNvSpPr txBox="1"/>
          <p:nvPr/>
        </p:nvSpPr>
        <p:spPr>
          <a:xfrm>
            <a:off x="10173101" y="6370484"/>
            <a:ext cx="1519069" cy="369332"/>
          </a:xfrm>
          <a:prstGeom prst="rect">
            <a:avLst/>
          </a:prstGeom>
          <a:noFill/>
        </p:spPr>
        <p:txBody>
          <a:bodyPr wrap="square" rtlCol="0">
            <a:spAutoFit/>
          </a:bodyPr>
          <a:lstStyle/>
          <a:p>
            <a:pPr algn="ctr"/>
            <a:r>
              <a:rPr lang="en-US" dirty="0">
                <a:solidFill>
                  <a:schemeClr val="bg1"/>
                </a:solidFill>
                <a:latin typeface="Raleway" panose="020B0003030101060003" pitchFamily="34" charset="0"/>
              </a:rPr>
              <a:t>@amreed2</a:t>
            </a:r>
          </a:p>
        </p:txBody>
      </p:sp>
      <p:pic>
        <p:nvPicPr>
          <p:cNvPr id="13" name="Picture 12">
            <a:extLst>
              <a:ext uri="{FF2B5EF4-FFF2-40B4-BE49-F238E27FC236}">
                <a16:creationId xmlns:a16="http://schemas.microsoft.com/office/drawing/2014/main" id="{233A25FF-6048-1E41-924C-3A0C3EE6CDE2}"/>
              </a:ext>
            </a:extLst>
          </p:cNvPr>
          <p:cNvPicPr>
            <a:picLocks noChangeAspect="1"/>
          </p:cNvPicPr>
          <p:nvPr/>
        </p:nvPicPr>
        <p:blipFill>
          <a:blip r:embed="rId5"/>
          <a:srcRect/>
          <a:stretch/>
        </p:blipFill>
        <p:spPr>
          <a:xfrm>
            <a:off x="8915400" y="280740"/>
            <a:ext cx="2884030" cy="961343"/>
          </a:xfrm>
          <a:prstGeom prst="rect">
            <a:avLst/>
          </a:prstGeom>
        </p:spPr>
      </p:pic>
      <p:pic>
        <p:nvPicPr>
          <p:cNvPr id="14" name="Picture 13">
            <a:extLst>
              <a:ext uri="{FF2B5EF4-FFF2-40B4-BE49-F238E27FC236}">
                <a16:creationId xmlns:a16="http://schemas.microsoft.com/office/drawing/2014/main" id="{5395563B-980D-8046-993B-199E6479A4F0}"/>
              </a:ext>
            </a:extLst>
          </p:cNvPr>
          <p:cNvPicPr>
            <a:picLocks noChangeAspect="1"/>
          </p:cNvPicPr>
          <p:nvPr/>
        </p:nvPicPr>
        <p:blipFill>
          <a:blip r:embed="rId6"/>
          <a:stretch>
            <a:fillRect/>
          </a:stretch>
        </p:blipFill>
        <p:spPr>
          <a:xfrm>
            <a:off x="9105905" y="5262007"/>
            <a:ext cx="2515415" cy="834581"/>
          </a:xfrm>
          <a:prstGeom prst="rect">
            <a:avLst/>
          </a:prstGeom>
        </p:spPr>
      </p:pic>
      <p:grpSp>
        <p:nvGrpSpPr>
          <p:cNvPr id="15" name="Group 14">
            <a:extLst>
              <a:ext uri="{FF2B5EF4-FFF2-40B4-BE49-F238E27FC236}">
                <a16:creationId xmlns:a16="http://schemas.microsoft.com/office/drawing/2014/main" id="{FC627DB8-6D41-524B-BF42-85B1FFF8B06A}"/>
              </a:ext>
            </a:extLst>
          </p:cNvPr>
          <p:cNvGrpSpPr/>
          <p:nvPr/>
        </p:nvGrpSpPr>
        <p:grpSpPr>
          <a:xfrm>
            <a:off x="9381851" y="6020250"/>
            <a:ext cx="2085479" cy="450949"/>
            <a:chOff x="9273786" y="6066100"/>
            <a:chExt cx="2085479" cy="450949"/>
          </a:xfrm>
        </p:grpSpPr>
        <p:pic>
          <p:nvPicPr>
            <p:cNvPr id="16" name="Picture 15">
              <a:extLst>
                <a:ext uri="{FF2B5EF4-FFF2-40B4-BE49-F238E27FC236}">
                  <a16:creationId xmlns:a16="http://schemas.microsoft.com/office/drawing/2014/main" id="{202990C7-1C3F-464D-A273-ADE3B01B2DAC}"/>
                </a:ext>
              </a:extLst>
            </p:cNvPr>
            <p:cNvPicPr>
              <a:picLocks noChangeAspect="1"/>
            </p:cNvPicPr>
            <p:nvPr/>
          </p:nvPicPr>
          <p:blipFill>
            <a:blip r:embed="rId7"/>
            <a:stretch>
              <a:fillRect/>
            </a:stretch>
          </p:blipFill>
          <p:spPr>
            <a:xfrm>
              <a:off x="9273786" y="6066100"/>
              <a:ext cx="450949" cy="450949"/>
            </a:xfrm>
            <a:prstGeom prst="rect">
              <a:avLst/>
            </a:prstGeom>
          </p:spPr>
        </p:pic>
        <p:sp>
          <p:nvSpPr>
            <p:cNvPr id="17" name="TextBox 16">
              <a:extLst>
                <a:ext uri="{FF2B5EF4-FFF2-40B4-BE49-F238E27FC236}">
                  <a16:creationId xmlns:a16="http://schemas.microsoft.com/office/drawing/2014/main" id="{F6213886-C7AB-EF40-9115-5B169ADE2215}"/>
                </a:ext>
              </a:extLst>
            </p:cNvPr>
            <p:cNvSpPr txBox="1"/>
            <p:nvPr/>
          </p:nvSpPr>
          <p:spPr>
            <a:xfrm>
              <a:off x="9499260" y="6106908"/>
              <a:ext cx="1860005" cy="369332"/>
            </a:xfrm>
            <a:prstGeom prst="rect">
              <a:avLst/>
            </a:prstGeom>
            <a:noFill/>
          </p:spPr>
          <p:txBody>
            <a:bodyPr wrap="square" rtlCol="0">
              <a:spAutoFit/>
            </a:bodyPr>
            <a:lstStyle/>
            <a:p>
              <a:pPr algn="ctr"/>
              <a:r>
                <a:rPr lang="en-US" dirty="0">
                  <a:latin typeface="Raleway" panose="020B0003030101060003" pitchFamily="34" charset="0"/>
                </a:rPr>
                <a:t>@amreed2</a:t>
              </a:r>
            </a:p>
          </p:txBody>
        </p:sp>
      </p:grpSp>
      <p:sp>
        <p:nvSpPr>
          <p:cNvPr id="18" name="TextBox 17">
            <a:extLst>
              <a:ext uri="{FF2B5EF4-FFF2-40B4-BE49-F238E27FC236}">
                <a16:creationId xmlns:a16="http://schemas.microsoft.com/office/drawing/2014/main" id="{82C3CF4F-09FA-D546-AD4B-1652DE3D5F56}"/>
              </a:ext>
            </a:extLst>
          </p:cNvPr>
          <p:cNvSpPr txBox="1"/>
          <p:nvPr/>
        </p:nvSpPr>
        <p:spPr>
          <a:xfrm>
            <a:off x="570680" y="4183224"/>
            <a:ext cx="6821511" cy="923330"/>
          </a:xfrm>
          <a:prstGeom prst="rect">
            <a:avLst/>
          </a:prstGeom>
          <a:noFill/>
        </p:spPr>
        <p:txBody>
          <a:bodyPr wrap="square" rtlCol="0">
            <a:spAutoFit/>
          </a:bodyPr>
          <a:lstStyle/>
          <a:p>
            <a:r>
              <a:rPr lang="en-US" sz="5400" dirty="0">
                <a:solidFill>
                  <a:schemeClr val="bg1"/>
                </a:solidFill>
                <a:latin typeface="Raleway" panose="020B0003030101060003" pitchFamily="34" charset="0"/>
              </a:rPr>
              <a:t>Customer Analysis</a:t>
            </a:r>
          </a:p>
        </p:txBody>
      </p:sp>
      <p:sp>
        <p:nvSpPr>
          <p:cNvPr id="19" name="TextBox 18">
            <a:extLst>
              <a:ext uri="{FF2B5EF4-FFF2-40B4-BE49-F238E27FC236}">
                <a16:creationId xmlns:a16="http://schemas.microsoft.com/office/drawing/2014/main" id="{0141FAD9-9964-C348-B10C-955A0D002CFC}"/>
              </a:ext>
            </a:extLst>
          </p:cNvPr>
          <p:cNvSpPr txBox="1"/>
          <p:nvPr/>
        </p:nvSpPr>
        <p:spPr>
          <a:xfrm>
            <a:off x="616400" y="5040053"/>
            <a:ext cx="5990057" cy="400110"/>
          </a:xfrm>
          <a:prstGeom prst="rect">
            <a:avLst/>
          </a:prstGeom>
          <a:noFill/>
        </p:spPr>
        <p:txBody>
          <a:bodyPr wrap="square" rtlCol="0">
            <a:spAutoFit/>
          </a:bodyPr>
          <a:lstStyle/>
          <a:p>
            <a:r>
              <a:rPr lang="en-US" sz="2000" dirty="0">
                <a:solidFill>
                  <a:schemeClr val="bg1"/>
                </a:solidFill>
                <a:latin typeface="Raleway" panose="020B0003030101060003" pitchFamily="34" charset="0"/>
              </a:rPr>
              <a:t>Marketing (MKTG) 711 – WEMBA East</a:t>
            </a:r>
          </a:p>
        </p:txBody>
      </p:sp>
    </p:spTree>
    <p:extLst>
      <p:ext uri="{BB962C8B-B14F-4D97-AF65-F5344CB8AC3E}">
        <p14:creationId xmlns:p14="http://schemas.microsoft.com/office/powerpoint/2010/main" val="2932453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D6104DF-D3F0-3748-AE62-5ED5DB007A45}"/>
              </a:ext>
            </a:extLst>
          </p:cNvPr>
          <p:cNvSpPr txBox="1"/>
          <p:nvPr/>
        </p:nvSpPr>
        <p:spPr>
          <a:xfrm>
            <a:off x="651729" y="1047160"/>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Course Schedule</a:t>
            </a:r>
          </a:p>
        </p:txBody>
      </p:sp>
      <p:grpSp>
        <p:nvGrpSpPr>
          <p:cNvPr id="15" name="Group 14">
            <a:extLst>
              <a:ext uri="{FF2B5EF4-FFF2-40B4-BE49-F238E27FC236}">
                <a16:creationId xmlns:a16="http://schemas.microsoft.com/office/drawing/2014/main" id="{7EE69A11-086B-8C4F-96A7-4E6756F806FA}"/>
              </a:ext>
            </a:extLst>
          </p:cNvPr>
          <p:cNvGrpSpPr/>
          <p:nvPr/>
        </p:nvGrpSpPr>
        <p:grpSpPr>
          <a:xfrm>
            <a:off x="675206" y="2244841"/>
            <a:ext cx="10557367" cy="570752"/>
            <a:chOff x="675206" y="2672959"/>
            <a:chExt cx="10557367" cy="570752"/>
          </a:xfrm>
        </p:grpSpPr>
        <p:sp>
          <p:nvSpPr>
            <p:cNvPr id="16" name="Rectangle 15">
              <a:extLst>
                <a:ext uri="{FF2B5EF4-FFF2-40B4-BE49-F238E27FC236}">
                  <a16:creationId xmlns:a16="http://schemas.microsoft.com/office/drawing/2014/main" id="{A6F085BE-59CB-B749-B568-9ACB205D67F0}"/>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F29BCC-1733-004C-ABEE-69C4EB068AB8}"/>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18" name="TextBox 17">
              <a:extLst>
                <a:ext uri="{FF2B5EF4-FFF2-40B4-BE49-F238E27FC236}">
                  <a16:creationId xmlns:a16="http://schemas.microsoft.com/office/drawing/2014/main" id="{876351C8-E6C6-054D-9A33-4CF20E4C2865}"/>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19" name="TextBox 18">
              <a:extLst>
                <a:ext uri="{FF2B5EF4-FFF2-40B4-BE49-F238E27FC236}">
                  <a16:creationId xmlns:a16="http://schemas.microsoft.com/office/drawing/2014/main" id="{ABAA5A6E-B527-1140-A74A-BEC126C78C32}"/>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20" name="TextBox 19">
            <a:extLst>
              <a:ext uri="{FF2B5EF4-FFF2-40B4-BE49-F238E27FC236}">
                <a16:creationId xmlns:a16="http://schemas.microsoft.com/office/drawing/2014/main" id="{8FE053D7-394A-F54B-AD7C-58A0702549AF}"/>
              </a:ext>
            </a:extLst>
          </p:cNvPr>
          <p:cNvSpPr txBox="1"/>
          <p:nvPr/>
        </p:nvSpPr>
        <p:spPr>
          <a:xfrm>
            <a:off x="651729" y="1769967"/>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Part I: Segmentation – Building a Customer Profile (cont.)</a:t>
            </a:r>
          </a:p>
        </p:txBody>
      </p:sp>
      <p:sp>
        <p:nvSpPr>
          <p:cNvPr id="21" name="TextBox 20">
            <a:extLst>
              <a:ext uri="{FF2B5EF4-FFF2-40B4-BE49-F238E27FC236}">
                <a16:creationId xmlns:a16="http://schemas.microsoft.com/office/drawing/2014/main" id="{76D5665A-F1D7-374A-90CC-50C466DE1404}"/>
              </a:ext>
            </a:extLst>
          </p:cNvPr>
          <p:cNvSpPr txBox="1"/>
          <p:nvPr/>
        </p:nvSpPr>
        <p:spPr>
          <a:xfrm>
            <a:off x="4125426" y="2815593"/>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4:45pm-6:45pm</a:t>
            </a:r>
          </a:p>
        </p:txBody>
      </p:sp>
      <p:sp>
        <p:nvSpPr>
          <p:cNvPr id="22" name="TextBox 21">
            <a:extLst>
              <a:ext uri="{FF2B5EF4-FFF2-40B4-BE49-F238E27FC236}">
                <a16:creationId xmlns:a16="http://schemas.microsoft.com/office/drawing/2014/main" id="{51DCEC3D-FD9B-0640-857C-14A2FADF325A}"/>
              </a:ext>
            </a:extLst>
          </p:cNvPr>
          <p:cNvSpPr txBox="1"/>
          <p:nvPr/>
        </p:nvSpPr>
        <p:spPr>
          <a:xfrm>
            <a:off x="675206" y="2730927"/>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September 28th</a:t>
            </a:r>
            <a:endParaRPr lang="en-US" dirty="0">
              <a:solidFill>
                <a:srgbClr val="404040"/>
              </a:solidFill>
              <a:latin typeface="Raleway" panose="020B0003030101060003" pitchFamily="34" charset="0"/>
            </a:endParaRPr>
          </a:p>
        </p:txBody>
      </p:sp>
      <p:sp>
        <p:nvSpPr>
          <p:cNvPr id="23" name="TextBox 22">
            <a:extLst>
              <a:ext uri="{FF2B5EF4-FFF2-40B4-BE49-F238E27FC236}">
                <a16:creationId xmlns:a16="http://schemas.microsoft.com/office/drawing/2014/main" id="{51741BE8-721A-304B-9681-CC14F61F7FED}"/>
              </a:ext>
            </a:extLst>
          </p:cNvPr>
          <p:cNvSpPr txBox="1"/>
          <p:nvPr/>
        </p:nvSpPr>
        <p:spPr>
          <a:xfrm>
            <a:off x="6996043" y="2815593"/>
            <a:ext cx="3339675" cy="561666"/>
          </a:xfrm>
          <a:prstGeom prst="rect">
            <a:avLst/>
          </a:prstGeom>
          <a:noFill/>
        </p:spPr>
        <p:txBody>
          <a:bodyPr wrap="square" rtlCol="0">
            <a:noAutofit/>
          </a:bodyPr>
          <a:lstStyle/>
          <a:p>
            <a:r>
              <a:rPr lang="en-US" dirty="0">
                <a:solidFill>
                  <a:srgbClr val="404040"/>
                </a:solidFill>
                <a:latin typeface="Raleway" panose="020B0003030101060003" pitchFamily="34" charset="0"/>
              </a:rPr>
              <a:t>Analytical Tool #2</a:t>
            </a:r>
          </a:p>
          <a:p>
            <a:r>
              <a:rPr lang="en-US" dirty="0">
                <a:solidFill>
                  <a:srgbClr val="404040"/>
                </a:solidFill>
                <a:latin typeface="Raleway" panose="020B0003030101060003" pitchFamily="34" charset="0"/>
              </a:rPr>
              <a:t>Guest Speaker</a:t>
            </a:r>
          </a:p>
        </p:txBody>
      </p:sp>
      <p:grpSp>
        <p:nvGrpSpPr>
          <p:cNvPr id="26" name="Group 25">
            <a:extLst>
              <a:ext uri="{FF2B5EF4-FFF2-40B4-BE49-F238E27FC236}">
                <a16:creationId xmlns:a16="http://schemas.microsoft.com/office/drawing/2014/main" id="{EC00617A-672F-AA42-96FE-4809DD787515}"/>
              </a:ext>
            </a:extLst>
          </p:cNvPr>
          <p:cNvGrpSpPr/>
          <p:nvPr/>
        </p:nvGrpSpPr>
        <p:grpSpPr>
          <a:xfrm>
            <a:off x="675206" y="4141171"/>
            <a:ext cx="10557367" cy="570752"/>
            <a:chOff x="675206" y="2672959"/>
            <a:chExt cx="10557367" cy="570752"/>
          </a:xfrm>
        </p:grpSpPr>
        <p:sp>
          <p:nvSpPr>
            <p:cNvPr id="27" name="Rectangle 26">
              <a:extLst>
                <a:ext uri="{FF2B5EF4-FFF2-40B4-BE49-F238E27FC236}">
                  <a16:creationId xmlns:a16="http://schemas.microsoft.com/office/drawing/2014/main" id="{7BE3F467-2492-5A45-B3A9-73F0A7D5A759}"/>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D3A08B5-4485-F343-BF2F-85C484D0DF66}"/>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29" name="TextBox 28">
              <a:extLst>
                <a:ext uri="{FF2B5EF4-FFF2-40B4-BE49-F238E27FC236}">
                  <a16:creationId xmlns:a16="http://schemas.microsoft.com/office/drawing/2014/main" id="{F3CD794D-D973-4447-81E2-326BECE9098D}"/>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30" name="TextBox 29">
              <a:extLst>
                <a:ext uri="{FF2B5EF4-FFF2-40B4-BE49-F238E27FC236}">
                  <a16:creationId xmlns:a16="http://schemas.microsoft.com/office/drawing/2014/main" id="{A63C6026-12B6-8C4F-AFAF-7B99D95B7D10}"/>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31" name="TextBox 30">
            <a:extLst>
              <a:ext uri="{FF2B5EF4-FFF2-40B4-BE49-F238E27FC236}">
                <a16:creationId xmlns:a16="http://schemas.microsoft.com/office/drawing/2014/main" id="{157BD06E-6B40-6543-959E-3CD18B5C7017}"/>
              </a:ext>
            </a:extLst>
          </p:cNvPr>
          <p:cNvSpPr txBox="1"/>
          <p:nvPr/>
        </p:nvSpPr>
        <p:spPr>
          <a:xfrm>
            <a:off x="651729" y="3666297"/>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Part II: Targeting – Gathering Information About Your Segment(s)</a:t>
            </a:r>
          </a:p>
        </p:txBody>
      </p:sp>
      <p:sp>
        <p:nvSpPr>
          <p:cNvPr id="32" name="TextBox 31">
            <a:extLst>
              <a:ext uri="{FF2B5EF4-FFF2-40B4-BE49-F238E27FC236}">
                <a16:creationId xmlns:a16="http://schemas.microsoft.com/office/drawing/2014/main" id="{EF9F53F5-B039-744E-886D-916BDB398816}"/>
              </a:ext>
            </a:extLst>
          </p:cNvPr>
          <p:cNvSpPr txBox="1"/>
          <p:nvPr/>
        </p:nvSpPr>
        <p:spPr>
          <a:xfrm>
            <a:off x="4125426" y="4711923"/>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1:00pm-4:00pm</a:t>
            </a:r>
          </a:p>
        </p:txBody>
      </p:sp>
      <p:sp>
        <p:nvSpPr>
          <p:cNvPr id="33" name="TextBox 32">
            <a:extLst>
              <a:ext uri="{FF2B5EF4-FFF2-40B4-BE49-F238E27FC236}">
                <a16:creationId xmlns:a16="http://schemas.microsoft.com/office/drawing/2014/main" id="{05E4F98D-4BEA-FA4D-BE62-F069FE0612E1}"/>
              </a:ext>
            </a:extLst>
          </p:cNvPr>
          <p:cNvSpPr txBox="1"/>
          <p:nvPr/>
        </p:nvSpPr>
        <p:spPr>
          <a:xfrm>
            <a:off x="675206" y="4627257"/>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Saturday, September 29th</a:t>
            </a:r>
            <a:endParaRPr lang="en-US" dirty="0">
              <a:solidFill>
                <a:srgbClr val="404040"/>
              </a:solidFill>
              <a:latin typeface="Raleway" panose="020B0003030101060003" pitchFamily="34" charset="0"/>
            </a:endParaRPr>
          </a:p>
        </p:txBody>
      </p:sp>
      <p:sp>
        <p:nvSpPr>
          <p:cNvPr id="34" name="TextBox 33">
            <a:extLst>
              <a:ext uri="{FF2B5EF4-FFF2-40B4-BE49-F238E27FC236}">
                <a16:creationId xmlns:a16="http://schemas.microsoft.com/office/drawing/2014/main" id="{C628F55C-6BFE-B041-9312-AE2CCD7BA9DD}"/>
              </a:ext>
            </a:extLst>
          </p:cNvPr>
          <p:cNvSpPr txBox="1"/>
          <p:nvPr/>
        </p:nvSpPr>
        <p:spPr>
          <a:xfrm>
            <a:off x="6996043" y="4711923"/>
            <a:ext cx="4156639" cy="646331"/>
          </a:xfrm>
          <a:prstGeom prst="rect">
            <a:avLst/>
          </a:prstGeom>
          <a:noFill/>
        </p:spPr>
        <p:txBody>
          <a:bodyPr wrap="square" rtlCol="0">
            <a:noAutofit/>
          </a:bodyPr>
          <a:lstStyle/>
          <a:p>
            <a:r>
              <a:rPr lang="en-US" dirty="0">
                <a:solidFill>
                  <a:srgbClr val="404040"/>
                </a:solidFill>
                <a:latin typeface="Raleway" panose="020B0003030101060003" pitchFamily="34" charset="0"/>
              </a:rPr>
              <a:t>Marketing Intelligence Part 1</a:t>
            </a:r>
          </a:p>
          <a:p>
            <a:r>
              <a:rPr lang="en-US" dirty="0">
                <a:solidFill>
                  <a:srgbClr val="404040"/>
                </a:solidFill>
                <a:latin typeface="Raleway" panose="020B0003030101060003" pitchFamily="34" charset="0"/>
              </a:rPr>
              <a:t>Measuring Customer Attitudes</a:t>
            </a:r>
          </a:p>
        </p:txBody>
      </p:sp>
      <p:sp>
        <p:nvSpPr>
          <p:cNvPr id="35" name="TextBox 34">
            <a:extLst>
              <a:ext uri="{FF2B5EF4-FFF2-40B4-BE49-F238E27FC236}">
                <a16:creationId xmlns:a16="http://schemas.microsoft.com/office/drawing/2014/main" id="{4A8EF3F5-3109-A84C-949A-4017AF6D94AB}"/>
              </a:ext>
            </a:extLst>
          </p:cNvPr>
          <p:cNvSpPr txBox="1"/>
          <p:nvPr/>
        </p:nvSpPr>
        <p:spPr>
          <a:xfrm>
            <a:off x="4125426" y="5498907"/>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9:30am-12:30pm</a:t>
            </a:r>
          </a:p>
        </p:txBody>
      </p:sp>
      <p:sp>
        <p:nvSpPr>
          <p:cNvPr id="36" name="TextBox 35">
            <a:extLst>
              <a:ext uri="{FF2B5EF4-FFF2-40B4-BE49-F238E27FC236}">
                <a16:creationId xmlns:a16="http://schemas.microsoft.com/office/drawing/2014/main" id="{660A5CB3-DA11-EE44-8FF4-BC462DD89041}"/>
              </a:ext>
            </a:extLst>
          </p:cNvPr>
          <p:cNvSpPr txBox="1"/>
          <p:nvPr/>
        </p:nvSpPr>
        <p:spPr>
          <a:xfrm>
            <a:off x="675206" y="5414241"/>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October 26th</a:t>
            </a:r>
            <a:endParaRPr lang="en-US" dirty="0">
              <a:solidFill>
                <a:srgbClr val="404040"/>
              </a:solidFill>
              <a:latin typeface="Raleway" panose="020B0003030101060003" pitchFamily="34" charset="0"/>
            </a:endParaRPr>
          </a:p>
        </p:txBody>
      </p:sp>
      <p:sp>
        <p:nvSpPr>
          <p:cNvPr id="37" name="TextBox 36">
            <a:extLst>
              <a:ext uri="{FF2B5EF4-FFF2-40B4-BE49-F238E27FC236}">
                <a16:creationId xmlns:a16="http://schemas.microsoft.com/office/drawing/2014/main" id="{6A0FE8F8-F2B4-DD49-8A4A-13C00290DFBE}"/>
              </a:ext>
            </a:extLst>
          </p:cNvPr>
          <p:cNvSpPr txBox="1"/>
          <p:nvPr/>
        </p:nvSpPr>
        <p:spPr>
          <a:xfrm>
            <a:off x="6996043" y="5498907"/>
            <a:ext cx="4156639" cy="646331"/>
          </a:xfrm>
          <a:prstGeom prst="rect">
            <a:avLst/>
          </a:prstGeom>
          <a:noFill/>
        </p:spPr>
        <p:txBody>
          <a:bodyPr wrap="square" rtlCol="0">
            <a:noAutofit/>
          </a:bodyPr>
          <a:lstStyle/>
          <a:p>
            <a:r>
              <a:rPr lang="en-US" dirty="0">
                <a:solidFill>
                  <a:srgbClr val="404040"/>
                </a:solidFill>
                <a:latin typeface="Raleway" panose="020B0003030101060003" pitchFamily="34" charset="0"/>
              </a:rPr>
              <a:t>Analytical Tool #3</a:t>
            </a:r>
          </a:p>
          <a:p>
            <a:r>
              <a:rPr lang="en-US" dirty="0">
                <a:solidFill>
                  <a:srgbClr val="404040"/>
                </a:solidFill>
                <a:latin typeface="Raleway" panose="020B0003030101060003" pitchFamily="34" charset="0"/>
              </a:rPr>
              <a:t>Group Project Work Time</a:t>
            </a:r>
          </a:p>
        </p:txBody>
      </p:sp>
    </p:spTree>
    <p:extLst>
      <p:ext uri="{BB962C8B-B14F-4D97-AF65-F5344CB8AC3E}">
        <p14:creationId xmlns:p14="http://schemas.microsoft.com/office/powerpoint/2010/main" val="180649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D6104DF-D3F0-3748-AE62-5ED5DB007A45}"/>
              </a:ext>
            </a:extLst>
          </p:cNvPr>
          <p:cNvSpPr txBox="1"/>
          <p:nvPr/>
        </p:nvSpPr>
        <p:spPr>
          <a:xfrm>
            <a:off x="651729" y="1156888"/>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Course Schedule</a:t>
            </a:r>
          </a:p>
        </p:txBody>
      </p:sp>
      <p:grpSp>
        <p:nvGrpSpPr>
          <p:cNvPr id="15" name="Group 14">
            <a:extLst>
              <a:ext uri="{FF2B5EF4-FFF2-40B4-BE49-F238E27FC236}">
                <a16:creationId xmlns:a16="http://schemas.microsoft.com/office/drawing/2014/main" id="{7EE69A11-086B-8C4F-96A7-4E6756F806FA}"/>
              </a:ext>
            </a:extLst>
          </p:cNvPr>
          <p:cNvGrpSpPr/>
          <p:nvPr/>
        </p:nvGrpSpPr>
        <p:grpSpPr>
          <a:xfrm>
            <a:off x="675206" y="2354569"/>
            <a:ext cx="10557367" cy="570752"/>
            <a:chOff x="675206" y="2672959"/>
            <a:chExt cx="10557367" cy="570752"/>
          </a:xfrm>
        </p:grpSpPr>
        <p:sp>
          <p:nvSpPr>
            <p:cNvPr id="16" name="Rectangle 15">
              <a:extLst>
                <a:ext uri="{FF2B5EF4-FFF2-40B4-BE49-F238E27FC236}">
                  <a16:creationId xmlns:a16="http://schemas.microsoft.com/office/drawing/2014/main" id="{A6F085BE-59CB-B749-B568-9ACB205D67F0}"/>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F29BCC-1733-004C-ABEE-69C4EB068AB8}"/>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18" name="TextBox 17">
              <a:extLst>
                <a:ext uri="{FF2B5EF4-FFF2-40B4-BE49-F238E27FC236}">
                  <a16:creationId xmlns:a16="http://schemas.microsoft.com/office/drawing/2014/main" id="{876351C8-E6C6-054D-9A33-4CF20E4C2865}"/>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19" name="TextBox 18">
              <a:extLst>
                <a:ext uri="{FF2B5EF4-FFF2-40B4-BE49-F238E27FC236}">
                  <a16:creationId xmlns:a16="http://schemas.microsoft.com/office/drawing/2014/main" id="{ABAA5A6E-B527-1140-A74A-BEC126C78C32}"/>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20" name="TextBox 19">
            <a:extLst>
              <a:ext uri="{FF2B5EF4-FFF2-40B4-BE49-F238E27FC236}">
                <a16:creationId xmlns:a16="http://schemas.microsoft.com/office/drawing/2014/main" id="{8FE053D7-394A-F54B-AD7C-58A0702549AF}"/>
              </a:ext>
            </a:extLst>
          </p:cNvPr>
          <p:cNvSpPr txBox="1"/>
          <p:nvPr/>
        </p:nvSpPr>
        <p:spPr>
          <a:xfrm>
            <a:off x="651729" y="1879695"/>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Part III: Positioning – Putting Product into Consumer Minds</a:t>
            </a:r>
          </a:p>
        </p:txBody>
      </p:sp>
      <p:sp>
        <p:nvSpPr>
          <p:cNvPr id="21" name="TextBox 20">
            <a:extLst>
              <a:ext uri="{FF2B5EF4-FFF2-40B4-BE49-F238E27FC236}">
                <a16:creationId xmlns:a16="http://schemas.microsoft.com/office/drawing/2014/main" id="{76D5665A-F1D7-374A-90CC-50C466DE1404}"/>
              </a:ext>
            </a:extLst>
          </p:cNvPr>
          <p:cNvSpPr txBox="1"/>
          <p:nvPr/>
        </p:nvSpPr>
        <p:spPr>
          <a:xfrm>
            <a:off x="4125426" y="2925321"/>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1:00pm-4:00pm</a:t>
            </a:r>
          </a:p>
        </p:txBody>
      </p:sp>
      <p:sp>
        <p:nvSpPr>
          <p:cNvPr id="22" name="TextBox 21">
            <a:extLst>
              <a:ext uri="{FF2B5EF4-FFF2-40B4-BE49-F238E27FC236}">
                <a16:creationId xmlns:a16="http://schemas.microsoft.com/office/drawing/2014/main" id="{51DCEC3D-FD9B-0640-857C-14A2FADF325A}"/>
              </a:ext>
            </a:extLst>
          </p:cNvPr>
          <p:cNvSpPr txBox="1"/>
          <p:nvPr/>
        </p:nvSpPr>
        <p:spPr>
          <a:xfrm>
            <a:off x="675206" y="2840655"/>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Saturday, October 27th</a:t>
            </a:r>
            <a:endParaRPr lang="en-US" dirty="0">
              <a:solidFill>
                <a:srgbClr val="404040"/>
              </a:solidFill>
              <a:latin typeface="Raleway" panose="020B0003030101060003" pitchFamily="34" charset="0"/>
            </a:endParaRPr>
          </a:p>
        </p:txBody>
      </p:sp>
      <p:sp>
        <p:nvSpPr>
          <p:cNvPr id="23" name="TextBox 22">
            <a:extLst>
              <a:ext uri="{FF2B5EF4-FFF2-40B4-BE49-F238E27FC236}">
                <a16:creationId xmlns:a16="http://schemas.microsoft.com/office/drawing/2014/main" id="{51741BE8-721A-304B-9681-CC14F61F7FED}"/>
              </a:ext>
            </a:extLst>
          </p:cNvPr>
          <p:cNvSpPr txBox="1"/>
          <p:nvPr/>
        </p:nvSpPr>
        <p:spPr>
          <a:xfrm>
            <a:off x="6996043" y="2925321"/>
            <a:ext cx="3949097" cy="646330"/>
          </a:xfrm>
          <a:prstGeom prst="rect">
            <a:avLst/>
          </a:prstGeom>
          <a:noFill/>
        </p:spPr>
        <p:txBody>
          <a:bodyPr wrap="square" rtlCol="0">
            <a:noAutofit/>
          </a:bodyPr>
          <a:lstStyle/>
          <a:p>
            <a:r>
              <a:rPr lang="en-US" dirty="0">
                <a:solidFill>
                  <a:srgbClr val="404040"/>
                </a:solidFill>
                <a:latin typeface="Raleway" panose="020B0003030101060003" pitchFamily="34" charset="0"/>
              </a:rPr>
              <a:t>Exposure Perception and Attention</a:t>
            </a:r>
          </a:p>
          <a:p>
            <a:r>
              <a:rPr lang="en-US" dirty="0">
                <a:solidFill>
                  <a:srgbClr val="404040"/>
                </a:solidFill>
                <a:latin typeface="Raleway" panose="020B0003030101060003" pitchFamily="34" charset="0"/>
              </a:rPr>
              <a:t>Guest Speaker</a:t>
            </a:r>
          </a:p>
        </p:txBody>
      </p:sp>
      <p:sp>
        <p:nvSpPr>
          <p:cNvPr id="24" name="TextBox 23">
            <a:extLst>
              <a:ext uri="{FF2B5EF4-FFF2-40B4-BE49-F238E27FC236}">
                <a16:creationId xmlns:a16="http://schemas.microsoft.com/office/drawing/2014/main" id="{A1E73182-EF76-254C-A9CF-1218A4DBFBF0}"/>
              </a:ext>
            </a:extLst>
          </p:cNvPr>
          <p:cNvSpPr txBox="1"/>
          <p:nvPr/>
        </p:nvSpPr>
        <p:spPr>
          <a:xfrm>
            <a:off x="4125426" y="3749780"/>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9:30am-12:30pm</a:t>
            </a:r>
          </a:p>
        </p:txBody>
      </p:sp>
      <p:sp>
        <p:nvSpPr>
          <p:cNvPr id="25" name="TextBox 24">
            <a:extLst>
              <a:ext uri="{FF2B5EF4-FFF2-40B4-BE49-F238E27FC236}">
                <a16:creationId xmlns:a16="http://schemas.microsoft.com/office/drawing/2014/main" id="{5F81AC64-4975-064A-A9C2-657492ECD443}"/>
              </a:ext>
            </a:extLst>
          </p:cNvPr>
          <p:cNvSpPr txBox="1"/>
          <p:nvPr/>
        </p:nvSpPr>
        <p:spPr>
          <a:xfrm>
            <a:off x="675206" y="3665114"/>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November 16th</a:t>
            </a:r>
            <a:endParaRPr lang="en-US" dirty="0">
              <a:solidFill>
                <a:srgbClr val="404040"/>
              </a:solidFill>
              <a:latin typeface="Raleway" panose="020B0003030101060003" pitchFamily="34" charset="0"/>
            </a:endParaRPr>
          </a:p>
        </p:txBody>
      </p:sp>
      <p:sp>
        <p:nvSpPr>
          <p:cNvPr id="38" name="TextBox 37">
            <a:extLst>
              <a:ext uri="{FF2B5EF4-FFF2-40B4-BE49-F238E27FC236}">
                <a16:creationId xmlns:a16="http://schemas.microsoft.com/office/drawing/2014/main" id="{F4FAC59A-DC84-E44C-A50D-BE17729BCF00}"/>
              </a:ext>
            </a:extLst>
          </p:cNvPr>
          <p:cNvSpPr txBox="1"/>
          <p:nvPr/>
        </p:nvSpPr>
        <p:spPr>
          <a:xfrm>
            <a:off x="6996043" y="3749780"/>
            <a:ext cx="3949097" cy="1329540"/>
          </a:xfrm>
          <a:prstGeom prst="rect">
            <a:avLst/>
          </a:prstGeom>
          <a:noFill/>
        </p:spPr>
        <p:txBody>
          <a:bodyPr wrap="square" rtlCol="0">
            <a:noAutofit/>
          </a:bodyPr>
          <a:lstStyle/>
          <a:p>
            <a:r>
              <a:rPr lang="en-US" dirty="0">
                <a:solidFill>
                  <a:srgbClr val="404040"/>
                </a:solidFill>
                <a:latin typeface="Raleway" panose="020B0003030101060003" pitchFamily="34" charset="0"/>
              </a:rPr>
              <a:t>Case Analysis: Flava Naturals LIVE Build a Market/Brand</a:t>
            </a:r>
          </a:p>
          <a:p>
            <a:endParaRPr lang="en-US" dirty="0">
              <a:solidFill>
                <a:srgbClr val="404040"/>
              </a:solidFill>
              <a:latin typeface="Raleway" panose="020B0003030101060003" pitchFamily="34" charset="0"/>
            </a:endParaRPr>
          </a:p>
          <a:p>
            <a:r>
              <a:rPr lang="en-US" dirty="0">
                <a:solidFill>
                  <a:srgbClr val="404040"/>
                </a:solidFill>
                <a:latin typeface="Raleway" panose="020B0003030101060003" pitchFamily="34" charset="0"/>
              </a:rPr>
              <a:t>Group Project Work Time</a:t>
            </a:r>
          </a:p>
        </p:txBody>
      </p:sp>
    </p:spTree>
    <p:extLst>
      <p:ext uri="{BB962C8B-B14F-4D97-AF65-F5344CB8AC3E}">
        <p14:creationId xmlns:p14="http://schemas.microsoft.com/office/powerpoint/2010/main" val="1904685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D6104DF-D3F0-3748-AE62-5ED5DB007A45}"/>
              </a:ext>
            </a:extLst>
          </p:cNvPr>
          <p:cNvSpPr txBox="1"/>
          <p:nvPr/>
        </p:nvSpPr>
        <p:spPr>
          <a:xfrm>
            <a:off x="651729" y="1120312"/>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Course Schedule</a:t>
            </a:r>
          </a:p>
        </p:txBody>
      </p:sp>
      <p:grpSp>
        <p:nvGrpSpPr>
          <p:cNvPr id="15" name="Group 14">
            <a:extLst>
              <a:ext uri="{FF2B5EF4-FFF2-40B4-BE49-F238E27FC236}">
                <a16:creationId xmlns:a16="http://schemas.microsoft.com/office/drawing/2014/main" id="{7EE69A11-086B-8C4F-96A7-4E6756F806FA}"/>
              </a:ext>
            </a:extLst>
          </p:cNvPr>
          <p:cNvGrpSpPr/>
          <p:nvPr/>
        </p:nvGrpSpPr>
        <p:grpSpPr>
          <a:xfrm>
            <a:off x="675206" y="2317993"/>
            <a:ext cx="10557367" cy="570752"/>
            <a:chOff x="675206" y="2672959"/>
            <a:chExt cx="10557367" cy="570752"/>
          </a:xfrm>
        </p:grpSpPr>
        <p:sp>
          <p:nvSpPr>
            <p:cNvPr id="16" name="Rectangle 15">
              <a:extLst>
                <a:ext uri="{FF2B5EF4-FFF2-40B4-BE49-F238E27FC236}">
                  <a16:creationId xmlns:a16="http://schemas.microsoft.com/office/drawing/2014/main" id="{A6F085BE-59CB-B749-B568-9ACB205D67F0}"/>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F29BCC-1733-004C-ABEE-69C4EB068AB8}"/>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18" name="TextBox 17">
              <a:extLst>
                <a:ext uri="{FF2B5EF4-FFF2-40B4-BE49-F238E27FC236}">
                  <a16:creationId xmlns:a16="http://schemas.microsoft.com/office/drawing/2014/main" id="{876351C8-E6C6-054D-9A33-4CF20E4C2865}"/>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19" name="TextBox 18">
              <a:extLst>
                <a:ext uri="{FF2B5EF4-FFF2-40B4-BE49-F238E27FC236}">
                  <a16:creationId xmlns:a16="http://schemas.microsoft.com/office/drawing/2014/main" id="{ABAA5A6E-B527-1140-A74A-BEC126C78C32}"/>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20" name="TextBox 19">
            <a:extLst>
              <a:ext uri="{FF2B5EF4-FFF2-40B4-BE49-F238E27FC236}">
                <a16:creationId xmlns:a16="http://schemas.microsoft.com/office/drawing/2014/main" id="{8FE053D7-394A-F54B-AD7C-58A0702549AF}"/>
              </a:ext>
            </a:extLst>
          </p:cNvPr>
          <p:cNvSpPr txBox="1"/>
          <p:nvPr/>
        </p:nvSpPr>
        <p:spPr>
          <a:xfrm>
            <a:off x="651729" y="1843119"/>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Part IV: Messaging – Talking to Your Customers</a:t>
            </a:r>
          </a:p>
        </p:txBody>
      </p:sp>
      <p:sp>
        <p:nvSpPr>
          <p:cNvPr id="21" name="TextBox 20">
            <a:extLst>
              <a:ext uri="{FF2B5EF4-FFF2-40B4-BE49-F238E27FC236}">
                <a16:creationId xmlns:a16="http://schemas.microsoft.com/office/drawing/2014/main" id="{76D5665A-F1D7-374A-90CC-50C466DE1404}"/>
              </a:ext>
            </a:extLst>
          </p:cNvPr>
          <p:cNvSpPr txBox="1"/>
          <p:nvPr/>
        </p:nvSpPr>
        <p:spPr>
          <a:xfrm>
            <a:off x="4125426" y="2888745"/>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1:00pm-4:00pm</a:t>
            </a:r>
          </a:p>
        </p:txBody>
      </p:sp>
      <p:sp>
        <p:nvSpPr>
          <p:cNvPr id="22" name="TextBox 21">
            <a:extLst>
              <a:ext uri="{FF2B5EF4-FFF2-40B4-BE49-F238E27FC236}">
                <a16:creationId xmlns:a16="http://schemas.microsoft.com/office/drawing/2014/main" id="{51DCEC3D-FD9B-0640-857C-14A2FADF325A}"/>
              </a:ext>
            </a:extLst>
          </p:cNvPr>
          <p:cNvSpPr txBox="1"/>
          <p:nvPr/>
        </p:nvSpPr>
        <p:spPr>
          <a:xfrm>
            <a:off x="675206" y="2804079"/>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Saturday, November 17th</a:t>
            </a:r>
            <a:endParaRPr lang="en-US" dirty="0">
              <a:solidFill>
                <a:srgbClr val="404040"/>
              </a:solidFill>
              <a:latin typeface="Raleway" panose="020B0003030101060003" pitchFamily="34" charset="0"/>
            </a:endParaRPr>
          </a:p>
        </p:txBody>
      </p:sp>
      <p:sp>
        <p:nvSpPr>
          <p:cNvPr id="23" name="TextBox 22">
            <a:extLst>
              <a:ext uri="{FF2B5EF4-FFF2-40B4-BE49-F238E27FC236}">
                <a16:creationId xmlns:a16="http://schemas.microsoft.com/office/drawing/2014/main" id="{51741BE8-721A-304B-9681-CC14F61F7FED}"/>
              </a:ext>
            </a:extLst>
          </p:cNvPr>
          <p:cNvSpPr txBox="1"/>
          <p:nvPr/>
        </p:nvSpPr>
        <p:spPr>
          <a:xfrm>
            <a:off x="6996043" y="2888745"/>
            <a:ext cx="3949097" cy="1373258"/>
          </a:xfrm>
          <a:prstGeom prst="rect">
            <a:avLst/>
          </a:prstGeom>
          <a:noFill/>
        </p:spPr>
        <p:txBody>
          <a:bodyPr wrap="square" rtlCol="0">
            <a:noAutofit/>
          </a:bodyPr>
          <a:lstStyle/>
          <a:p>
            <a:r>
              <a:rPr lang="en-US" dirty="0">
                <a:solidFill>
                  <a:srgbClr val="404040"/>
                </a:solidFill>
                <a:latin typeface="Raleway" panose="020B0003030101060003" pitchFamily="34" charset="0"/>
              </a:rPr>
              <a:t>Memory and Retrieval</a:t>
            </a:r>
          </a:p>
          <a:p>
            <a:endParaRPr lang="en-US" dirty="0">
              <a:solidFill>
                <a:srgbClr val="404040"/>
              </a:solidFill>
              <a:latin typeface="Raleway" panose="020B0003030101060003" pitchFamily="34" charset="0"/>
            </a:endParaRPr>
          </a:p>
          <a:p>
            <a:r>
              <a:rPr lang="en-US" dirty="0">
                <a:solidFill>
                  <a:srgbClr val="404040"/>
                </a:solidFill>
                <a:latin typeface="Raleway" panose="020B0003030101060003" pitchFamily="34" charset="0"/>
              </a:rPr>
              <a:t>Using Rational, Emotional and Social Appeals</a:t>
            </a:r>
          </a:p>
        </p:txBody>
      </p:sp>
      <p:sp>
        <p:nvSpPr>
          <p:cNvPr id="26" name="TextBox 25">
            <a:extLst>
              <a:ext uri="{FF2B5EF4-FFF2-40B4-BE49-F238E27FC236}">
                <a16:creationId xmlns:a16="http://schemas.microsoft.com/office/drawing/2014/main" id="{0EAB8724-4A26-8940-BC0E-4593F9575B10}"/>
              </a:ext>
            </a:extLst>
          </p:cNvPr>
          <p:cNvSpPr txBox="1"/>
          <p:nvPr/>
        </p:nvSpPr>
        <p:spPr>
          <a:xfrm>
            <a:off x="4125426" y="4374514"/>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1:30pm-4:30pm</a:t>
            </a:r>
          </a:p>
        </p:txBody>
      </p:sp>
      <p:sp>
        <p:nvSpPr>
          <p:cNvPr id="27" name="TextBox 26">
            <a:extLst>
              <a:ext uri="{FF2B5EF4-FFF2-40B4-BE49-F238E27FC236}">
                <a16:creationId xmlns:a16="http://schemas.microsoft.com/office/drawing/2014/main" id="{28FDC833-C4C8-8E4C-B49B-EE8FB221E704}"/>
              </a:ext>
            </a:extLst>
          </p:cNvPr>
          <p:cNvSpPr txBox="1"/>
          <p:nvPr/>
        </p:nvSpPr>
        <p:spPr>
          <a:xfrm>
            <a:off x="675206" y="4289848"/>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December 7th</a:t>
            </a:r>
            <a:endParaRPr lang="en-US" dirty="0">
              <a:solidFill>
                <a:srgbClr val="404040"/>
              </a:solidFill>
              <a:latin typeface="Raleway" panose="020B0003030101060003" pitchFamily="34" charset="0"/>
            </a:endParaRPr>
          </a:p>
        </p:txBody>
      </p:sp>
      <p:sp>
        <p:nvSpPr>
          <p:cNvPr id="28" name="TextBox 27">
            <a:extLst>
              <a:ext uri="{FF2B5EF4-FFF2-40B4-BE49-F238E27FC236}">
                <a16:creationId xmlns:a16="http://schemas.microsoft.com/office/drawing/2014/main" id="{C36CC407-BAE5-1244-9180-8255A562CF91}"/>
              </a:ext>
            </a:extLst>
          </p:cNvPr>
          <p:cNvSpPr txBox="1"/>
          <p:nvPr/>
        </p:nvSpPr>
        <p:spPr>
          <a:xfrm>
            <a:off x="6996043" y="4374514"/>
            <a:ext cx="3949097" cy="1373258"/>
          </a:xfrm>
          <a:prstGeom prst="rect">
            <a:avLst/>
          </a:prstGeom>
          <a:noFill/>
        </p:spPr>
        <p:txBody>
          <a:bodyPr wrap="square" rtlCol="0">
            <a:noAutofit/>
          </a:bodyPr>
          <a:lstStyle/>
          <a:p>
            <a:r>
              <a:rPr lang="en-US" dirty="0">
                <a:solidFill>
                  <a:srgbClr val="404040"/>
                </a:solidFill>
                <a:latin typeface="Raleway" panose="020B0003030101060003" pitchFamily="34" charset="0"/>
              </a:rPr>
              <a:t>Analytical Tool #4</a:t>
            </a:r>
          </a:p>
          <a:p>
            <a:endParaRPr lang="en-US" dirty="0">
              <a:solidFill>
                <a:srgbClr val="404040"/>
              </a:solidFill>
              <a:latin typeface="Raleway" panose="020B0003030101060003" pitchFamily="34" charset="0"/>
            </a:endParaRPr>
          </a:p>
          <a:p>
            <a:r>
              <a:rPr lang="en-US" dirty="0">
                <a:solidFill>
                  <a:srgbClr val="404040"/>
                </a:solidFill>
                <a:latin typeface="Raleway" panose="020B0003030101060003" pitchFamily="34" charset="0"/>
              </a:rPr>
              <a:t>Guest Speaker</a:t>
            </a:r>
          </a:p>
        </p:txBody>
      </p:sp>
    </p:spTree>
    <p:extLst>
      <p:ext uri="{BB962C8B-B14F-4D97-AF65-F5344CB8AC3E}">
        <p14:creationId xmlns:p14="http://schemas.microsoft.com/office/powerpoint/2010/main" val="353901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D6104DF-D3F0-3748-AE62-5ED5DB007A45}"/>
              </a:ext>
            </a:extLst>
          </p:cNvPr>
          <p:cNvSpPr txBox="1"/>
          <p:nvPr/>
        </p:nvSpPr>
        <p:spPr>
          <a:xfrm>
            <a:off x="651729" y="1138600"/>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Course Schedule</a:t>
            </a:r>
          </a:p>
        </p:txBody>
      </p:sp>
      <p:grpSp>
        <p:nvGrpSpPr>
          <p:cNvPr id="15" name="Group 14">
            <a:extLst>
              <a:ext uri="{FF2B5EF4-FFF2-40B4-BE49-F238E27FC236}">
                <a16:creationId xmlns:a16="http://schemas.microsoft.com/office/drawing/2014/main" id="{7EE69A11-086B-8C4F-96A7-4E6756F806FA}"/>
              </a:ext>
            </a:extLst>
          </p:cNvPr>
          <p:cNvGrpSpPr/>
          <p:nvPr/>
        </p:nvGrpSpPr>
        <p:grpSpPr>
          <a:xfrm>
            <a:off x="675206" y="2336281"/>
            <a:ext cx="10557367" cy="570752"/>
            <a:chOff x="675206" y="2672959"/>
            <a:chExt cx="10557367" cy="570752"/>
          </a:xfrm>
        </p:grpSpPr>
        <p:sp>
          <p:nvSpPr>
            <p:cNvPr id="16" name="Rectangle 15">
              <a:extLst>
                <a:ext uri="{FF2B5EF4-FFF2-40B4-BE49-F238E27FC236}">
                  <a16:creationId xmlns:a16="http://schemas.microsoft.com/office/drawing/2014/main" id="{A6F085BE-59CB-B749-B568-9ACB205D67F0}"/>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F29BCC-1733-004C-ABEE-69C4EB068AB8}"/>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18" name="TextBox 17">
              <a:extLst>
                <a:ext uri="{FF2B5EF4-FFF2-40B4-BE49-F238E27FC236}">
                  <a16:creationId xmlns:a16="http://schemas.microsoft.com/office/drawing/2014/main" id="{876351C8-E6C6-054D-9A33-4CF20E4C2865}"/>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19" name="TextBox 18">
              <a:extLst>
                <a:ext uri="{FF2B5EF4-FFF2-40B4-BE49-F238E27FC236}">
                  <a16:creationId xmlns:a16="http://schemas.microsoft.com/office/drawing/2014/main" id="{ABAA5A6E-B527-1140-A74A-BEC126C78C32}"/>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20" name="TextBox 19">
            <a:extLst>
              <a:ext uri="{FF2B5EF4-FFF2-40B4-BE49-F238E27FC236}">
                <a16:creationId xmlns:a16="http://schemas.microsoft.com/office/drawing/2014/main" id="{8FE053D7-394A-F54B-AD7C-58A0702549AF}"/>
              </a:ext>
            </a:extLst>
          </p:cNvPr>
          <p:cNvSpPr txBox="1"/>
          <p:nvPr/>
        </p:nvSpPr>
        <p:spPr>
          <a:xfrm>
            <a:off x="651729" y="1861407"/>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Part IV: Messaging – Talking to Your Customers (cont.)</a:t>
            </a:r>
          </a:p>
        </p:txBody>
      </p:sp>
      <p:sp>
        <p:nvSpPr>
          <p:cNvPr id="21" name="TextBox 20">
            <a:extLst>
              <a:ext uri="{FF2B5EF4-FFF2-40B4-BE49-F238E27FC236}">
                <a16:creationId xmlns:a16="http://schemas.microsoft.com/office/drawing/2014/main" id="{76D5665A-F1D7-374A-90CC-50C466DE1404}"/>
              </a:ext>
            </a:extLst>
          </p:cNvPr>
          <p:cNvSpPr txBox="1"/>
          <p:nvPr/>
        </p:nvSpPr>
        <p:spPr>
          <a:xfrm>
            <a:off x="4125426" y="2907033"/>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9:30am-12:30pm</a:t>
            </a:r>
          </a:p>
        </p:txBody>
      </p:sp>
      <p:sp>
        <p:nvSpPr>
          <p:cNvPr id="22" name="TextBox 21">
            <a:extLst>
              <a:ext uri="{FF2B5EF4-FFF2-40B4-BE49-F238E27FC236}">
                <a16:creationId xmlns:a16="http://schemas.microsoft.com/office/drawing/2014/main" id="{51DCEC3D-FD9B-0640-857C-14A2FADF325A}"/>
              </a:ext>
            </a:extLst>
          </p:cNvPr>
          <p:cNvSpPr txBox="1"/>
          <p:nvPr/>
        </p:nvSpPr>
        <p:spPr>
          <a:xfrm>
            <a:off x="675206" y="2822367"/>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December 21</a:t>
            </a:r>
            <a:r>
              <a:rPr lang="en-US" baseline="30000" dirty="0">
                <a:latin typeface="Raleway" panose="020B0003030101060003" pitchFamily="34" charset="0"/>
              </a:rPr>
              <a:t>st</a:t>
            </a:r>
            <a:r>
              <a:rPr lang="en-US" dirty="0">
                <a:latin typeface="Raleway" panose="020B0003030101060003" pitchFamily="34" charset="0"/>
              </a:rPr>
              <a:t> </a:t>
            </a:r>
            <a:endParaRPr lang="en-US" dirty="0">
              <a:solidFill>
                <a:srgbClr val="404040"/>
              </a:solidFill>
              <a:latin typeface="Raleway" panose="020B0003030101060003" pitchFamily="34" charset="0"/>
            </a:endParaRPr>
          </a:p>
        </p:txBody>
      </p:sp>
      <p:sp>
        <p:nvSpPr>
          <p:cNvPr id="23" name="TextBox 22">
            <a:extLst>
              <a:ext uri="{FF2B5EF4-FFF2-40B4-BE49-F238E27FC236}">
                <a16:creationId xmlns:a16="http://schemas.microsoft.com/office/drawing/2014/main" id="{51741BE8-721A-304B-9681-CC14F61F7FED}"/>
              </a:ext>
            </a:extLst>
          </p:cNvPr>
          <p:cNvSpPr txBox="1"/>
          <p:nvPr/>
        </p:nvSpPr>
        <p:spPr>
          <a:xfrm>
            <a:off x="6996043" y="2907033"/>
            <a:ext cx="3949097" cy="1373258"/>
          </a:xfrm>
          <a:prstGeom prst="rect">
            <a:avLst/>
          </a:prstGeom>
          <a:noFill/>
        </p:spPr>
        <p:txBody>
          <a:bodyPr wrap="square" rtlCol="0">
            <a:noAutofit/>
          </a:bodyPr>
          <a:lstStyle/>
          <a:p>
            <a:r>
              <a:rPr lang="en-US" dirty="0">
                <a:solidFill>
                  <a:srgbClr val="404040"/>
                </a:solidFill>
                <a:latin typeface="Raleway" panose="020B0003030101060003" pitchFamily="34" charset="0"/>
              </a:rPr>
              <a:t>Group Project Presentations</a:t>
            </a:r>
          </a:p>
        </p:txBody>
      </p:sp>
      <p:sp>
        <p:nvSpPr>
          <p:cNvPr id="26" name="TextBox 25">
            <a:extLst>
              <a:ext uri="{FF2B5EF4-FFF2-40B4-BE49-F238E27FC236}">
                <a16:creationId xmlns:a16="http://schemas.microsoft.com/office/drawing/2014/main" id="{0EAB8724-4A26-8940-BC0E-4593F9575B10}"/>
              </a:ext>
            </a:extLst>
          </p:cNvPr>
          <p:cNvSpPr txBox="1"/>
          <p:nvPr/>
        </p:nvSpPr>
        <p:spPr>
          <a:xfrm>
            <a:off x="4125426" y="4392802"/>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1:00pm-4:00pm</a:t>
            </a:r>
          </a:p>
        </p:txBody>
      </p:sp>
      <p:sp>
        <p:nvSpPr>
          <p:cNvPr id="27" name="TextBox 26">
            <a:extLst>
              <a:ext uri="{FF2B5EF4-FFF2-40B4-BE49-F238E27FC236}">
                <a16:creationId xmlns:a16="http://schemas.microsoft.com/office/drawing/2014/main" id="{28FDC833-C4C8-8E4C-B49B-EE8FB221E704}"/>
              </a:ext>
            </a:extLst>
          </p:cNvPr>
          <p:cNvSpPr txBox="1"/>
          <p:nvPr/>
        </p:nvSpPr>
        <p:spPr>
          <a:xfrm>
            <a:off x="675206" y="4308136"/>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Saturday, December 22nd</a:t>
            </a:r>
            <a:endParaRPr lang="en-US" dirty="0">
              <a:solidFill>
                <a:srgbClr val="404040"/>
              </a:solidFill>
              <a:latin typeface="Raleway" panose="020B0003030101060003" pitchFamily="34" charset="0"/>
            </a:endParaRPr>
          </a:p>
        </p:txBody>
      </p:sp>
      <p:sp>
        <p:nvSpPr>
          <p:cNvPr id="28" name="TextBox 27">
            <a:extLst>
              <a:ext uri="{FF2B5EF4-FFF2-40B4-BE49-F238E27FC236}">
                <a16:creationId xmlns:a16="http://schemas.microsoft.com/office/drawing/2014/main" id="{C36CC407-BAE5-1244-9180-8255A562CF91}"/>
              </a:ext>
            </a:extLst>
          </p:cNvPr>
          <p:cNvSpPr txBox="1"/>
          <p:nvPr/>
        </p:nvSpPr>
        <p:spPr>
          <a:xfrm>
            <a:off x="6996043" y="4392802"/>
            <a:ext cx="3949097" cy="1373258"/>
          </a:xfrm>
          <a:prstGeom prst="rect">
            <a:avLst/>
          </a:prstGeom>
          <a:noFill/>
        </p:spPr>
        <p:txBody>
          <a:bodyPr wrap="square" rtlCol="0">
            <a:noAutofit/>
          </a:bodyPr>
          <a:lstStyle/>
          <a:p>
            <a:r>
              <a:rPr lang="en-US" dirty="0">
                <a:solidFill>
                  <a:srgbClr val="404040"/>
                </a:solidFill>
                <a:latin typeface="Raleway" panose="020B0003030101060003" pitchFamily="34" charset="0"/>
              </a:rPr>
              <a:t>Course Wrap-Up Lecture</a:t>
            </a:r>
          </a:p>
        </p:txBody>
      </p:sp>
    </p:spTree>
    <p:extLst>
      <p:ext uri="{BB962C8B-B14F-4D97-AF65-F5344CB8AC3E}">
        <p14:creationId xmlns:p14="http://schemas.microsoft.com/office/powerpoint/2010/main" val="345604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DE9938-E941-3F42-8BAD-FB46AD53D592}"/>
              </a:ext>
            </a:extLst>
          </p:cNvPr>
          <p:cNvPicPr>
            <a:picLocks noChangeAspect="1"/>
          </p:cNvPicPr>
          <p:nvPr/>
        </p:nvPicPr>
        <p:blipFill>
          <a:blip r:embed="rId2">
            <a:alphaModFix amt="30000"/>
          </a:blip>
          <a:srcRect/>
          <a:stretch/>
        </p:blipFill>
        <p:spPr>
          <a:xfrm>
            <a:off x="5486400" y="507461"/>
            <a:ext cx="6705600" cy="4475355"/>
          </a:xfrm>
          <a:prstGeom prst="rect">
            <a:avLst/>
          </a:prstGeom>
          <a:effectLst/>
        </p:spPr>
      </p:pic>
      <p:sp>
        <p:nvSpPr>
          <p:cNvPr id="4" name="TextBox 3">
            <a:extLst>
              <a:ext uri="{FF2B5EF4-FFF2-40B4-BE49-F238E27FC236}">
                <a16:creationId xmlns:a16="http://schemas.microsoft.com/office/drawing/2014/main" id="{EC669E2C-4BF2-3B48-9B1F-0370678A076B}"/>
              </a:ext>
            </a:extLst>
          </p:cNvPr>
          <p:cNvSpPr txBox="1"/>
          <p:nvPr/>
        </p:nvSpPr>
        <p:spPr>
          <a:xfrm>
            <a:off x="651729" y="1038066"/>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Guest Speakers</a:t>
            </a:r>
          </a:p>
        </p:txBody>
      </p:sp>
      <p:sp>
        <p:nvSpPr>
          <p:cNvPr id="5" name="TextBox 4">
            <a:extLst>
              <a:ext uri="{FF2B5EF4-FFF2-40B4-BE49-F238E27FC236}">
                <a16:creationId xmlns:a16="http://schemas.microsoft.com/office/drawing/2014/main" id="{D14DFBDD-F13F-6B4F-99D3-B789DB74A84C}"/>
              </a:ext>
            </a:extLst>
          </p:cNvPr>
          <p:cNvSpPr txBox="1"/>
          <p:nvPr/>
        </p:nvSpPr>
        <p:spPr>
          <a:xfrm>
            <a:off x="2307046" y="1839020"/>
            <a:ext cx="9231728" cy="1687475"/>
          </a:xfrm>
          <a:prstGeom prst="rect">
            <a:avLst/>
          </a:prstGeom>
          <a:noFill/>
        </p:spPr>
        <p:txBody>
          <a:bodyPr wrap="square" rtlCol="0">
            <a:noAutofit/>
          </a:bodyPr>
          <a:lstStyle/>
          <a:p>
            <a:r>
              <a:rPr lang="en-US" sz="1600" b="1" dirty="0">
                <a:latin typeface="Raleway" panose="020B0503030101060003" pitchFamily="34" charset="77"/>
              </a:rPr>
              <a:t>Alan Frost </a:t>
            </a:r>
            <a:r>
              <a:rPr lang="en-US" sz="1000" dirty="0">
                <a:latin typeface="Raleway" panose="020B0503030101060003" pitchFamily="34" charset="77"/>
              </a:rPr>
              <a:t>is the Founder and CEO of </a:t>
            </a:r>
            <a:r>
              <a:rPr lang="en-US" sz="1000" dirty="0" err="1">
                <a:latin typeface="Raleway" panose="020B0503030101060003" pitchFamily="34" charset="77"/>
              </a:rPr>
              <a:t>FlavaNaturals</a:t>
            </a:r>
            <a:r>
              <a:rPr lang="en-US" sz="1000" dirty="0">
                <a:latin typeface="Raleway" panose="020B0503030101060003" pitchFamily="34" charset="77"/>
              </a:rPr>
              <a:t>, a company that is changing the way people think about and consume chocolate. Alan combines more than 20 years of experience in the biotech industry with a commitment to healthy living and a love of chocolate. </a:t>
            </a:r>
          </a:p>
          <a:p>
            <a:r>
              <a:rPr lang="en-US" sz="1000" dirty="0">
                <a:latin typeface="Raleway" panose="020B0503030101060003" pitchFamily="34" charset="77"/>
              </a:rPr>
              <a:t> </a:t>
            </a:r>
          </a:p>
          <a:p>
            <a:r>
              <a:rPr lang="en-US" sz="1000" dirty="0">
                <a:latin typeface="Raleway" panose="020B0503030101060003" pitchFamily="34" charset="77"/>
              </a:rPr>
              <a:t>What began in October 2014 with reading an article about a Columbia University study that linked chocolate consumption with enhanced memory led to a three-year quest to develop delicious, naturally sourced, high-flavanol chocolate that promotes wellness, performance, and achievement.  The result is two breakthrough chocolate products, </a:t>
            </a:r>
            <a:r>
              <a:rPr lang="en-US" sz="1000" dirty="0" err="1">
                <a:latin typeface="Raleway" panose="020B0503030101060003" pitchFamily="34" charset="77"/>
              </a:rPr>
              <a:t>FlavaBars</a:t>
            </a:r>
            <a:r>
              <a:rPr lang="en-US" sz="1000" dirty="0">
                <a:latin typeface="Raleway" panose="020B0503030101060003" pitchFamily="34" charset="77"/>
              </a:rPr>
              <a:t> and </a:t>
            </a:r>
            <a:r>
              <a:rPr lang="en-US" sz="1000" dirty="0" err="1">
                <a:latin typeface="Raleway" panose="020B0503030101060003" pitchFamily="34" charset="77"/>
              </a:rPr>
              <a:t>FlavaMix</a:t>
            </a:r>
            <a:r>
              <a:rPr lang="en-US" sz="1000" dirty="0">
                <a:latin typeface="Raleway" panose="020B0503030101060003" pitchFamily="34" charset="77"/>
              </a:rPr>
              <a:t>, which deliver 5X to 9X the plant based cocoa flavanol anti-oxidants of a typical dark chocolate bar.</a:t>
            </a:r>
          </a:p>
          <a:p>
            <a:r>
              <a:rPr lang="en-US" sz="1000" dirty="0">
                <a:latin typeface="Raleway" panose="020B0503030101060003" pitchFamily="34" charset="77"/>
              </a:rPr>
              <a:t> </a:t>
            </a:r>
          </a:p>
          <a:p>
            <a:r>
              <a:rPr lang="en-US" sz="1000" dirty="0">
                <a:latin typeface="Raleway" panose="020B0503030101060003" pitchFamily="34" charset="77"/>
              </a:rPr>
              <a:t>Alan has a strong track record of launching successful brands, achieving business objectives and creating shareholder value for biotech and pharmaceutical companies. Alan was most recently SVP of Commercial and Head of the TYSABRI Franchise at Elan Pharmaceuticals. Alan holds an MBA from the Wharton School at the University of Pennsylvania and a BS from the University of Delaware.</a:t>
            </a:r>
            <a:r>
              <a:rPr lang="en-US" sz="1100" dirty="0">
                <a:latin typeface="Raleway" panose="020B0503030101060003" pitchFamily="34" charset="77"/>
              </a:rPr>
              <a:t>  </a:t>
            </a:r>
          </a:p>
        </p:txBody>
      </p:sp>
      <p:pic>
        <p:nvPicPr>
          <p:cNvPr id="7" name="Picture 6" descr="A person wearing glasses and smiling at the camera&#10;&#10;Description automatically generated">
            <a:extLst>
              <a:ext uri="{FF2B5EF4-FFF2-40B4-BE49-F238E27FC236}">
                <a16:creationId xmlns:a16="http://schemas.microsoft.com/office/drawing/2014/main" id="{1E2CEA08-35CF-D34A-BE63-138B479172EE}"/>
              </a:ext>
            </a:extLst>
          </p:cNvPr>
          <p:cNvPicPr>
            <a:picLocks noChangeAspect="1"/>
          </p:cNvPicPr>
          <p:nvPr/>
        </p:nvPicPr>
        <p:blipFill>
          <a:blip r:embed="rId3"/>
          <a:stretch>
            <a:fillRect/>
          </a:stretch>
        </p:blipFill>
        <p:spPr>
          <a:xfrm>
            <a:off x="728641" y="1942716"/>
            <a:ext cx="1264989" cy="1476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A person posing for the camera&#10;&#10;Description automatically generated">
            <a:extLst>
              <a:ext uri="{FF2B5EF4-FFF2-40B4-BE49-F238E27FC236}">
                <a16:creationId xmlns:a16="http://schemas.microsoft.com/office/drawing/2014/main" id="{47659B2C-52EE-B54B-B71B-1EEF9FF2A3DE}"/>
              </a:ext>
            </a:extLst>
          </p:cNvPr>
          <p:cNvPicPr>
            <a:picLocks noChangeAspect="1"/>
          </p:cNvPicPr>
          <p:nvPr/>
        </p:nvPicPr>
        <p:blipFill>
          <a:blip r:embed="rId4"/>
          <a:stretch>
            <a:fillRect/>
          </a:stretch>
        </p:blipFill>
        <p:spPr>
          <a:xfrm>
            <a:off x="728641" y="4392144"/>
            <a:ext cx="1264989" cy="1476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id="{2E58CC2F-899A-EC45-82CF-D60EDF8B30A1}"/>
              </a:ext>
            </a:extLst>
          </p:cNvPr>
          <p:cNvSpPr txBox="1"/>
          <p:nvPr/>
        </p:nvSpPr>
        <p:spPr>
          <a:xfrm>
            <a:off x="2231631" y="4286887"/>
            <a:ext cx="9231728" cy="1687475"/>
          </a:xfrm>
          <a:prstGeom prst="rect">
            <a:avLst/>
          </a:prstGeom>
          <a:noFill/>
        </p:spPr>
        <p:txBody>
          <a:bodyPr wrap="square" rtlCol="0">
            <a:noAutofit/>
          </a:bodyPr>
          <a:lstStyle/>
          <a:p>
            <a:r>
              <a:rPr lang="en-US" sz="1600" b="1" dirty="0">
                <a:latin typeface="Raleway" panose="020B0503030101060003" pitchFamily="34" charset="77"/>
              </a:rPr>
              <a:t>Beth </a:t>
            </a:r>
            <a:r>
              <a:rPr lang="en-US" sz="1600" b="1" dirty="0" err="1">
                <a:latin typeface="Raleway" panose="020B0503030101060003" pitchFamily="34" charset="77"/>
              </a:rPr>
              <a:t>Lorge</a:t>
            </a:r>
            <a:r>
              <a:rPr lang="en-US" sz="1600" b="1" dirty="0">
                <a:latin typeface="Raleway" panose="020B0503030101060003" pitchFamily="34" charset="77"/>
              </a:rPr>
              <a:t> </a:t>
            </a:r>
            <a:r>
              <a:rPr lang="en-US" sz="1050" dirty="0">
                <a:latin typeface="Raleway" panose="020B0503030101060003" pitchFamily="34" charset="77"/>
              </a:rPr>
              <a:t>is Head of Marketing at </a:t>
            </a:r>
            <a:r>
              <a:rPr lang="en-US" sz="1050" dirty="0" err="1">
                <a:latin typeface="Raleway" panose="020B0503030101060003" pitchFamily="34" charset="77"/>
              </a:rPr>
              <a:t>FlavaNaturals</a:t>
            </a:r>
            <a:r>
              <a:rPr lang="en-US" sz="1050" dirty="0">
                <a:latin typeface="Raleway" panose="020B0503030101060003" pitchFamily="34" charset="77"/>
              </a:rPr>
              <a:t>, a company that is changing the way people think about and consume chocolate. </a:t>
            </a:r>
            <a:r>
              <a:rPr lang="en-US" sz="1050" dirty="0" err="1">
                <a:latin typeface="Raleway" panose="020B0503030101060003" pitchFamily="34" charset="77"/>
              </a:rPr>
              <a:t>FlavaNaturals</a:t>
            </a:r>
            <a:r>
              <a:rPr lang="en-US" sz="1050" dirty="0">
                <a:latin typeface="Raleway" panose="020B0503030101060003" pitchFamily="34" charset="77"/>
              </a:rPr>
              <a:t> recently launched two delicious, naturally sourced, high flavanol chocolate products, </a:t>
            </a:r>
            <a:r>
              <a:rPr lang="en-US" sz="1050" dirty="0" err="1">
                <a:latin typeface="Raleway" panose="020B0503030101060003" pitchFamily="34" charset="77"/>
              </a:rPr>
              <a:t>FlavaBars</a:t>
            </a:r>
            <a:r>
              <a:rPr lang="en-US" sz="1050" dirty="0">
                <a:latin typeface="Raleway" panose="020B0503030101060003" pitchFamily="34" charset="77"/>
              </a:rPr>
              <a:t> and </a:t>
            </a:r>
            <a:r>
              <a:rPr lang="en-US" sz="1050" dirty="0" err="1">
                <a:latin typeface="Raleway" panose="020B0503030101060003" pitchFamily="34" charset="77"/>
              </a:rPr>
              <a:t>FlavaMix</a:t>
            </a:r>
            <a:r>
              <a:rPr lang="en-US" sz="1050" dirty="0">
                <a:latin typeface="Raleway" panose="020B0503030101060003" pitchFamily="34" charset="77"/>
              </a:rPr>
              <a:t>, which deliver 5X to 9X the cocoa flavanol antioxidants of a typical dark chocolate bar.  As Head of Marketing, Ms. </a:t>
            </a:r>
            <a:r>
              <a:rPr lang="en-US" sz="1050" dirty="0" err="1">
                <a:latin typeface="Raleway" panose="020B0503030101060003" pitchFamily="34" charset="77"/>
              </a:rPr>
              <a:t>Lorge</a:t>
            </a:r>
            <a:r>
              <a:rPr lang="en-US" sz="1050" dirty="0">
                <a:latin typeface="Raleway" panose="020B0503030101060003" pitchFamily="34" charset="77"/>
              </a:rPr>
              <a:t> has spent the past three years developing the brand identity, packaging, messaging, consumer targeting, publicity, digital and social media strategies and brand partnerships.   Chocolate was your weakness. With </a:t>
            </a:r>
            <a:r>
              <a:rPr lang="en-US" sz="1050" dirty="0" err="1">
                <a:latin typeface="Raleway" panose="020B0503030101060003" pitchFamily="34" charset="77"/>
              </a:rPr>
              <a:t>FlavaNaturals</a:t>
            </a:r>
            <a:r>
              <a:rPr lang="en-US" sz="1050" dirty="0">
                <a:latin typeface="Raleway" panose="020B0503030101060003" pitchFamily="34" charset="77"/>
              </a:rPr>
              <a:t>, it's your strength!</a:t>
            </a:r>
          </a:p>
          <a:p>
            <a:r>
              <a:rPr lang="en-US" sz="1050" dirty="0">
                <a:latin typeface="Raleway" panose="020B0503030101060003" pitchFamily="34" charset="77"/>
              </a:rPr>
              <a:t> </a:t>
            </a:r>
          </a:p>
          <a:p>
            <a:r>
              <a:rPr lang="en-US" sz="1050" dirty="0">
                <a:latin typeface="Raleway" panose="020B0503030101060003" pitchFamily="34" charset="77"/>
              </a:rPr>
              <a:t>Beth has worked for more than twenty years as an Entrepreneur and Marketing Executive with a focus on brand development.  An avid music lover, Beth is the Founder of national concert promoter </a:t>
            </a:r>
            <a:r>
              <a:rPr lang="en-US" sz="1050" dirty="0" err="1">
                <a:latin typeface="Raleway" panose="020B0503030101060003" pitchFamily="34" charset="77"/>
              </a:rPr>
              <a:t>Kidrockers</a:t>
            </a:r>
            <a:r>
              <a:rPr lang="en-US" sz="1050" dirty="0">
                <a:latin typeface="Raleway" panose="020B0503030101060003" pitchFamily="34" charset="77"/>
              </a:rPr>
              <a:t> and a founding partner of NYC record label </a:t>
            </a:r>
            <a:r>
              <a:rPr lang="en-US" sz="1050" dirty="0" err="1">
                <a:latin typeface="Raleway" panose="020B0503030101060003" pitchFamily="34" charset="77"/>
              </a:rPr>
              <a:t>Innit</a:t>
            </a:r>
            <a:r>
              <a:rPr lang="en-US" sz="1050" dirty="0">
                <a:latin typeface="Raleway" panose="020B0503030101060003" pitchFamily="34" charset="77"/>
              </a:rPr>
              <a:t> Recordings (Charles Bradley, James Levy, </a:t>
            </a:r>
            <a:r>
              <a:rPr lang="en-US" sz="1050" dirty="0" err="1">
                <a:latin typeface="Raleway" panose="020B0503030101060003" pitchFamily="34" charset="77"/>
              </a:rPr>
              <a:t>Lolawolf</a:t>
            </a:r>
            <a:r>
              <a:rPr lang="en-US" sz="1050" dirty="0">
                <a:latin typeface="Raleway" panose="020B0503030101060003" pitchFamily="34" charset="77"/>
              </a:rPr>
              <a:t>).  She was previously a Vice President of American Express, Strategic Marketing Consultant at Accenture and Account Executive at Ogilvy &amp; Mather Direct.  Beth holds a BA from Brown University and an MBA in Marketing and Finance from the Wharton School at the University of Pennsylvania. </a:t>
            </a:r>
          </a:p>
        </p:txBody>
      </p:sp>
    </p:spTree>
    <p:extLst>
      <p:ext uri="{BB962C8B-B14F-4D97-AF65-F5344CB8AC3E}">
        <p14:creationId xmlns:p14="http://schemas.microsoft.com/office/powerpoint/2010/main" val="1309732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309CD4-6E7F-1743-9D4D-BE816F1213CD}"/>
              </a:ext>
            </a:extLst>
          </p:cNvPr>
          <p:cNvPicPr>
            <a:picLocks noChangeAspect="1"/>
          </p:cNvPicPr>
          <p:nvPr/>
        </p:nvPicPr>
        <p:blipFill>
          <a:blip r:embed="rId2">
            <a:alphaModFix amt="30000"/>
          </a:blip>
          <a:srcRect/>
          <a:stretch/>
        </p:blipFill>
        <p:spPr>
          <a:xfrm>
            <a:off x="5486400" y="507461"/>
            <a:ext cx="6705600" cy="4475355"/>
          </a:xfrm>
          <a:prstGeom prst="rect">
            <a:avLst/>
          </a:prstGeom>
          <a:effectLst/>
        </p:spPr>
      </p:pic>
      <p:sp>
        <p:nvSpPr>
          <p:cNvPr id="5" name="TextBox 4">
            <a:extLst>
              <a:ext uri="{FF2B5EF4-FFF2-40B4-BE49-F238E27FC236}">
                <a16:creationId xmlns:a16="http://schemas.microsoft.com/office/drawing/2014/main" id="{D14DFBDD-F13F-6B4F-99D3-B789DB74A84C}"/>
              </a:ext>
            </a:extLst>
          </p:cNvPr>
          <p:cNvSpPr txBox="1"/>
          <p:nvPr/>
        </p:nvSpPr>
        <p:spPr>
          <a:xfrm>
            <a:off x="2228182" y="1194402"/>
            <a:ext cx="9530831" cy="2962941"/>
          </a:xfrm>
          <a:prstGeom prst="rect">
            <a:avLst/>
          </a:prstGeom>
          <a:noFill/>
        </p:spPr>
        <p:txBody>
          <a:bodyPr wrap="square" rtlCol="0">
            <a:noAutofit/>
          </a:bodyPr>
          <a:lstStyle/>
          <a:p>
            <a:pPr>
              <a:tabLst>
                <a:tab pos="3314700" algn="l"/>
              </a:tabLst>
            </a:pPr>
            <a:r>
              <a:rPr lang="en-US" sz="1600" b="1" dirty="0">
                <a:latin typeface="Raleway" panose="020B0503030101060003" pitchFamily="34" charset="77"/>
              </a:rPr>
              <a:t>Josh </a:t>
            </a:r>
            <a:r>
              <a:rPr lang="en-US" sz="1600" b="1" dirty="0" err="1">
                <a:latin typeface="Raleway" panose="020B0503030101060003" pitchFamily="34" charset="77"/>
              </a:rPr>
              <a:t>Feldmeth</a:t>
            </a:r>
            <a:r>
              <a:rPr lang="en-US" sz="1600" b="1" dirty="0">
                <a:latin typeface="Raleway" panose="020B0503030101060003" pitchFamily="34" charset="77"/>
              </a:rPr>
              <a:t> </a:t>
            </a:r>
            <a:r>
              <a:rPr lang="en-US" sz="1000" dirty="0">
                <a:latin typeface="Raleway" panose="020B0503030101060003" pitchFamily="34" charset="77"/>
                <a:cs typeface="Arial"/>
              </a:rPr>
              <a:t>is a Senior Partner with over 20 years of helping companies maximize the economics of their businesses. Combining a diverse skill set (corporate strategy, analytics, CX optimization, process improvement, design integration) with a CEO-perspective, his work focuses on revenue growth/margin expansion by linking clients’ strategic assets to in-market opportunities. He has lived and worked around the world and with industry leaders (e.g. AT&amp;T, GE, Credit Suisse, BMW, Target, Roche, Emerson, Apollo, UPS) to sharpen corporate purpose, re-shape operating portfolios, shape internal cultures and build compelling, cohesive and technology-supported brand ecosystems. </a:t>
            </a:r>
          </a:p>
          <a:p>
            <a:pPr>
              <a:tabLst>
                <a:tab pos="3314700" algn="l"/>
              </a:tabLst>
            </a:pPr>
            <a:endParaRPr lang="en-US" sz="1000" dirty="0">
              <a:latin typeface="Raleway" panose="020B0503030101060003" pitchFamily="34" charset="77"/>
              <a:cs typeface="Arial"/>
            </a:endParaRPr>
          </a:p>
          <a:p>
            <a:pPr>
              <a:tabLst>
                <a:tab pos="3314700" algn="l"/>
              </a:tabLst>
            </a:pPr>
            <a:r>
              <a:rPr lang="en-US" sz="1000" dirty="0">
                <a:latin typeface="Raleway" panose="020B0503030101060003" pitchFamily="34" charset="77"/>
                <a:cs typeface="Arial"/>
              </a:rPr>
              <a:t>After 3 years with an automotive start up and an MBA, Josh worked in the strategy practice at PwC, serving retail and CPG clients. He deepened his discipline and leadership tool kit over 14 years and in 4 offices at Interbrand where he was VP Strategy at </a:t>
            </a:r>
            <a:r>
              <a:rPr lang="en-US" sz="1000" dirty="0" err="1">
                <a:latin typeface="Raleway" panose="020B0503030101060003" pitchFamily="34" charset="77"/>
                <a:cs typeface="Arial"/>
              </a:rPr>
              <a:t>DesignForum</a:t>
            </a:r>
            <a:r>
              <a:rPr lang="en-US" sz="1000" dirty="0">
                <a:latin typeface="Raleway" panose="020B0503030101060003" pitchFamily="34" charset="77"/>
                <a:cs typeface="Arial"/>
              </a:rPr>
              <a:t>, built a regional analytics practice (Europe), turned around a struggling office (Amsterdam), drove double digit Rev/EBIT growth in the HQ office (New York), sold a software business and ran a regional portfolio of businesses that accounted for &gt;90% of the firm’s profits (North America).  During his Interbrand tenure, Josh’s client work increasingly focused on partnering with CEO’s, CMO’s and their teams to drive business transformation and create incremental value through corporate assets (M&amp;A, brand repositioning, CX creation, GTM acceleration, digital platforms). </a:t>
            </a:r>
          </a:p>
          <a:p>
            <a:pPr>
              <a:tabLst>
                <a:tab pos="3314700" algn="l"/>
              </a:tabLst>
            </a:pPr>
            <a:r>
              <a:rPr lang="en-US" sz="1000" dirty="0">
                <a:latin typeface="Raleway" panose="020B0503030101060003" pitchFamily="34" charset="77"/>
                <a:cs typeface="Arial"/>
              </a:rPr>
              <a:t>	</a:t>
            </a:r>
          </a:p>
          <a:p>
            <a:pPr>
              <a:tabLst>
                <a:tab pos="3314700" algn="l"/>
              </a:tabLst>
            </a:pPr>
            <a:r>
              <a:rPr lang="en-US" sz="1000" dirty="0">
                <a:latin typeface="Raleway" panose="020B0503030101060003" pitchFamily="34" charset="77"/>
                <a:cs typeface="Arial"/>
              </a:rPr>
              <a:t>A regular contributor to business media (CNBC, Bloomberg, Wharton Radio) and a frequent business school lecturer (Stanford, Yale, Wharton, Texas), he has written extensively on how companies create value by shortening the distance between business strategy and positive customer outcomes across categories.</a:t>
            </a:r>
          </a:p>
          <a:p>
            <a:pPr>
              <a:tabLst>
                <a:tab pos="3314700" algn="l"/>
              </a:tabLst>
            </a:pPr>
            <a:endParaRPr lang="en-US" sz="1000" dirty="0">
              <a:latin typeface="Raleway" panose="020B0503030101060003" pitchFamily="34" charset="77"/>
              <a:cs typeface="Arial"/>
            </a:endParaRPr>
          </a:p>
          <a:p>
            <a:pPr>
              <a:tabLst>
                <a:tab pos="3314700" algn="l"/>
              </a:tabLst>
            </a:pPr>
            <a:r>
              <a:rPr lang="en-US" sz="1000" dirty="0">
                <a:latin typeface="Raleway" panose="020B0503030101060003" pitchFamily="34" charset="77"/>
                <a:cs typeface="Arial"/>
              </a:rPr>
              <a:t>He has a BA from Wheaton College (IL), and MBA from the University of Texas, Austin, and lives in Connecticut with three daughters and his wife, Margaret.</a:t>
            </a:r>
            <a:endParaRPr lang="en-US" sz="1000" dirty="0">
              <a:latin typeface="Raleway" panose="020B0503030101060003" pitchFamily="34" charset="77"/>
            </a:endParaRPr>
          </a:p>
          <a:p>
            <a:pPr>
              <a:tabLst>
                <a:tab pos="3314700" algn="l"/>
              </a:tabLst>
            </a:pPr>
            <a:endParaRPr lang="en-US" sz="1000" dirty="0">
              <a:latin typeface="Raleway" panose="020B0503030101060003" pitchFamily="34" charset="77"/>
            </a:endParaRPr>
          </a:p>
        </p:txBody>
      </p:sp>
      <p:pic>
        <p:nvPicPr>
          <p:cNvPr id="7" name="Picture 6">
            <a:extLst>
              <a:ext uri="{FF2B5EF4-FFF2-40B4-BE49-F238E27FC236}">
                <a16:creationId xmlns:a16="http://schemas.microsoft.com/office/drawing/2014/main" id="{1E2CEA08-35CF-D34A-BE63-138B479172EE}"/>
              </a:ext>
            </a:extLst>
          </p:cNvPr>
          <p:cNvPicPr>
            <a:picLocks noChangeAspect="1"/>
          </p:cNvPicPr>
          <p:nvPr/>
        </p:nvPicPr>
        <p:blipFill>
          <a:blip r:embed="rId3"/>
          <a:srcRect/>
          <a:stretch/>
        </p:blipFill>
        <p:spPr>
          <a:xfrm>
            <a:off x="728641" y="1232205"/>
            <a:ext cx="1264989" cy="1476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8BC90D71-BF9C-D741-BDE0-A3548BF6CFD9}"/>
              </a:ext>
            </a:extLst>
          </p:cNvPr>
          <p:cNvPicPr>
            <a:picLocks noChangeAspect="1"/>
          </p:cNvPicPr>
          <p:nvPr/>
        </p:nvPicPr>
        <p:blipFill>
          <a:blip r:embed="rId4"/>
          <a:srcRect/>
          <a:stretch/>
        </p:blipFill>
        <p:spPr>
          <a:xfrm>
            <a:off x="728641" y="4330023"/>
            <a:ext cx="1264989" cy="1476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8DCCFB8F-49F6-B142-8535-40E7157F4BC7}"/>
              </a:ext>
            </a:extLst>
          </p:cNvPr>
          <p:cNvSpPr txBox="1"/>
          <p:nvPr/>
        </p:nvSpPr>
        <p:spPr>
          <a:xfrm>
            <a:off x="2228182" y="4224766"/>
            <a:ext cx="9428282" cy="1687475"/>
          </a:xfrm>
          <a:prstGeom prst="rect">
            <a:avLst/>
          </a:prstGeom>
          <a:noFill/>
        </p:spPr>
        <p:txBody>
          <a:bodyPr wrap="square" rtlCol="0">
            <a:noAutofit/>
          </a:bodyPr>
          <a:lstStyle/>
          <a:p>
            <a:r>
              <a:rPr lang="en-US" sz="1600" b="1" dirty="0">
                <a:latin typeface="Raleway" panose="020B0503030101060003" pitchFamily="34" charset="77"/>
              </a:rPr>
              <a:t>Andrew </a:t>
            </a:r>
            <a:r>
              <a:rPr lang="en-US" sz="1600" b="1" dirty="0" err="1">
                <a:latin typeface="Raleway" panose="020B0503030101060003" pitchFamily="34" charset="77"/>
              </a:rPr>
              <a:t>Macum</a:t>
            </a:r>
            <a:r>
              <a:rPr lang="en-US" sz="1600" b="1" dirty="0">
                <a:latin typeface="Raleway" panose="020B0503030101060003" pitchFamily="34" charset="77"/>
              </a:rPr>
              <a:t> </a:t>
            </a:r>
            <a:r>
              <a:rPr lang="en-US" sz="1000" dirty="0">
                <a:latin typeface="Raleway" panose="020B0503030101060003" pitchFamily="34" charset="77"/>
              </a:rPr>
              <a:t>As Senior Analytics and Insights Director, Andrew has worked with top companies including MetLife, Ford, AT&amp;T, Intel, Northwestern University, and Mayo Clinic. Andrew leads Prophet’s marketing sciences and analytics group supporting organizations in establishing world-class insights and analytics functions, leveraging analytical expertise to build predictive models to guide business decisions, and understanding of research design to build insights gathering tools (quant / qual research) that address pressing client needs. Most recently his work has focused on building econometric models and what-if tools to prioritize investment decisions, customer segmentation to guide positioning and value proposition development, and insights &amp; analytics team operating model creation.  </a:t>
            </a:r>
          </a:p>
          <a:p>
            <a:endParaRPr lang="en-US" sz="1000" dirty="0">
              <a:latin typeface="Raleway" panose="020B0503030101060003" pitchFamily="34" charset="77"/>
            </a:endParaRPr>
          </a:p>
          <a:p>
            <a:r>
              <a:rPr lang="en-US" sz="1000" dirty="0">
                <a:latin typeface="Raleway" panose="020B0503030101060003" pitchFamily="34" charset="77"/>
              </a:rPr>
              <a:t>Prior to joining Prophet, Andrew was a Senior Consultant at </a:t>
            </a:r>
            <a:r>
              <a:rPr lang="en-US" sz="1000" dirty="0" err="1">
                <a:latin typeface="Raleway" panose="020B0503030101060003" pitchFamily="34" charset="77"/>
              </a:rPr>
              <a:t>Millward</a:t>
            </a:r>
            <a:r>
              <a:rPr lang="en-US" sz="1000" dirty="0">
                <a:latin typeface="Raleway" panose="020B0503030101060003" pitchFamily="34" charset="77"/>
              </a:rPr>
              <a:t> Brown Vermeer. Client engagements for brands like Visa, MasterCard, Citigroup, Hershey’s, Brown-Forman, Jack Daniels, and Marriott  included choice modeling, market segmentation, market entry/sizing, brand architecture, portfolio mapping, and brand valuation. His research has appeared in Cornell’s Rationality and Society among other academic &amp; trade publications. </a:t>
            </a:r>
          </a:p>
          <a:p>
            <a:endParaRPr lang="en-US" sz="1000" dirty="0">
              <a:latin typeface="Raleway" panose="020B0503030101060003" pitchFamily="34" charset="77"/>
            </a:endParaRPr>
          </a:p>
          <a:p>
            <a:r>
              <a:rPr lang="en-US" sz="1000" dirty="0">
                <a:latin typeface="Raleway" panose="020B0503030101060003" pitchFamily="34" charset="77"/>
              </a:rPr>
              <a:t>Andrew is a graduate of Duke University. </a:t>
            </a:r>
            <a:endParaRPr lang="en-US" sz="1000" dirty="0">
              <a:solidFill>
                <a:srgbClr val="FFFFFF"/>
              </a:solidFill>
              <a:latin typeface="Raleway" panose="020B0503030101060003" pitchFamily="34" charset="77"/>
            </a:endParaRPr>
          </a:p>
        </p:txBody>
      </p:sp>
    </p:spTree>
    <p:extLst>
      <p:ext uri="{BB962C8B-B14F-4D97-AF65-F5344CB8AC3E}">
        <p14:creationId xmlns:p14="http://schemas.microsoft.com/office/powerpoint/2010/main" val="228924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8C6016-160A-A243-AAA5-01C49089A493}"/>
              </a:ext>
            </a:extLst>
          </p:cNvPr>
          <p:cNvPicPr>
            <a:picLocks noChangeAspect="1"/>
          </p:cNvPicPr>
          <p:nvPr/>
        </p:nvPicPr>
        <p:blipFill>
          <a:blip r:embed="rId2">
            <a:alphaModFix amt="30000"/>
          </a:blip>
          <a:srcRect/>
          <a:stretch/>
        </p:blipFill>
        <p:spPr>
          <a:xfrm>
            <a:off x="5486400" y="507461"/>
            <a:ext cx="6705600" cy="4475355"/>
          </a:xfrm>
          <a:prstGeom prst="rect">
            <a:avLst/>
          </a:prstGeom>
          <a:effectLst/>
        </p:spPr>
      </p:pic>
      <p:sp>
        <p:nvSpPr>
          <p:cNvPr id="5" name="TextBox 4">
            <a:extLst>
              <a:ext uri="{FF2B5EF4-FFF2-40B4-BE49-F238E27FC236}">
                <a16:creationId xmlns:a16="http://schemas.microsoft.com/office/drawing/2014/main" id="{D14DFBDD-F13F-6B4F-99D3-B789DB74A84C}"/>
              </a:ext>
            </a:extLst>
          </p:cNvPr>
          <p:cNvSpPr txBox="1"/>
          <p:nvPr/>
        </p:nvSpPr>
        <p:spPr>
          <a:xfrm>
            <a:off x="2373460" y="1247389"/>
            <a:ext cx="9530831" cy="2962941"/>
          </a:xfrm>
          <a:prstGeom prst="rect">
            <a:avLst/>
          </a:prstGeom>
          <a:noFill/>
        </p:spPr>
        <p:txBody>
          <a:bodyPr wrap="square" rtlCol="0">
            <a:noAutofit/>
          </a:bodyPr>
          <a:lstStyle/>
          <a:p>
            <a:r>
              <a:rPr lang="en-US" sz="1600" b="1" dirty="0">
                <a:latin typeface="Raleway" panose="020B0503030101060003" pitchFamily="34" charset="77"/>
              </a:rPr>
              <a:t>David Hoover </a:t>
            </a:r>
            <a:r>
              <a:rPr lang="en-US" sz="1000" dirty="0">
                <a:latin typeface="Raleway" panose="020B0503030101060003" pitchFamily="34" charset="77"/>
              </a:rPr>
              <a:t>With over two decades of experience working for a Fortune 500 consumer goods company in both Insights and Marketing roles, David has extensive expertise in global research, with an emphasis on emerging markets.  David has a proven track record in innovation, and he has developed and launched over 50 innovations across 10 markets with combined year 1 sales of over $2B. </a:t>
            </a:r>
          </a:p>
          <a:p>
            <a:endParaRPr lang="en-US" sz="1000" dirty="0">
              <a:latin typeface="Raleway" panose="020B0503030101060003" pitchFamily="34" charset="77"/>
            </a:endParaRPr>
          </a:p>
          <a:p>
            <a:r>
              <a:rPr lang="en-US" sz="1000" dirty="0">
                <a:latin typeface="Raleway" panose="020B0503030101060003" pitchFamily="34" charset="77"/>
              </a:rPr>
              <a:t>David has extensive experience in both qualitative and quantitative research methods, and his broad research toolkit ranges from moderating and facilitating to in-depth data analytics.  His many years on the client side have given him a great understanding of clients’ needs, and have honed his ability to identify what strategies and tactics will move a business forward.  He is especially well-versed in food categories globally; in addition, he has worked on other FMCG categories as well as durable goods and technology. </a:t>
            </a:r>
          </a:p>
          <a:p>
            <a:endParaRPr lang="en-US" sz="1000" dirty="0">
              <a:latin typeface="Raleway" panose="020B0503030101060003" pitchFamily="34" charset="77"/>
            </a:endParaRPr>
          </a:p>
          <a:p>
            <a:r>
              <a:rPr lang="en-US" sz="1000" dirty="0">
                <a:latin typeface="Raleway" panose="020B0503030101060003" pitchFamily="34" charset="77"/>
              </a:rPr>
              <a:t>David is an avid musician, physics geek, and a huge sci-fi fan. He is beginning to think that maybe his wife is right, perhaps one can own too many guitars. On second thought, that is just blasphemy…</a:t>
            </a:r>
          </a:p>
        </p:txBody>
      </p:sp>
      <p:pic>
        <p:nvPicPr>
          <p:cNvPr id="7" name="Picture 6">
            <a:extLst>
              <a:ext uri="{FF2B5EF4-FFF2-40B4-BE49-F238E27FC236}">
                <a16:creationId xmlns:a16="http://schemas.microsoft.com/office/drawing/2014/main" id="{1E2CEA08-35CF-D34A-BE63-138B479172EE}"/>
              </a:ext>
            </a:extLst>
          </p:cNvPr>
          <p:cNvPicPr>
            <a:picLocks noChangeAspect="1"/>
          </p:cNvPicPr>
          <p:nvPr/>
        </p:nvPicPr>
        <p:blipFill>
          <a:blip r:embed="rId3"/>
          <a:srcRect/>
          <a:stretch/>
        </p:blipFill>
        <p:spPr>
          <a:xfrm>
            <a:off x="831191" y="1370035"/>
            <a:ext cx="1264989" cy="1476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8BC90D71-BF9C-D741-BDE0-A3548BF6CFD9}"/>
              </a:ext>
            </a:extLst>
          </p:cNvPr>
          <p:cNvPicPr>
            <a:picLocks noChangeAspect="1"/>
          </p:cNvPicPr>
          <p:nvPr/>
        </p:nvPicPr>
        <p:blipFill>
          <a:blip r:embed="rId4"/>
          <a:srcRect/>
          <a:stretch/>
        </p:blipFill>
        <p:spPr>
          <a:xfrm>
            <a:off x="831191" y="4244333"/>
            <a:ext cx="1264989" cy="1476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8DCCFB8F-49F6-B142-8535-40E7157F4BC7}"/>
              </a:ext>
            </a:extLst>
          </p:cNvPr>
          <p:cNvSpPr txBox="1"/>
          <p:nvPr/>
        </p:nvSpPr>
        <p:spPr>
          <a:xfrm>
            <a:off x="2373460" y="4104244"/>
            <a:ext cx="9428282" cy="1687475"/>
          </a:xfrm>
          <a:prstGeom prst="rect">
            <a:avLst/>
          </a:prstGeom>
          <a:noFill/>
        </p:spPr>
        <p:txBody>
          <a:bodyPr wrap="square" rtlCol="0">
            <a:noAutofit/>
          </a:bodyPr>
          <a:lstStyle/>
          <a:p>
            <a:r>
              <a:rPr lang="en-US" sz="1600" b="1" dirty="0">
                <a:latin typeface="Raleway" panose="020B0503030101060003" pitchFamily="34" charset="77"/>
              </a:rPr>
              <a:t>Dr. Rob Britton </a:t>
            </a:r>
            <a:r>
              <a:rPr lang="en-US" sz="1000" dirty="0">
                <a:latin typeface="Raleway" panose="020B0503030101060003" pitchFamily="34" charset="77"/>
              </a:rPr>
              <a:t>Rob has spent his entire working life, 50 years, in and near the airline industry, mainly in marketing and planning roles.  He was part of the team that helped rebuild the American Airlines brand after the 9/11 terrorist attacks, led the airline’s corporate communication group, and served in a range of other roles.  His marketing presentations are thus rooted with deep experience in a complex and commoditized industry.</a:t>
            </a:r>
          </a:p>
          <a:p>
            <a:r>
              <a:rPr lang="en-US" sz="1000" dirty="0">
                <a:latin typeface="Raleway" panose="020B0503030101060003" pitchFamily="34" charset="77"/>
              </a:rPr>
              <a:t> </a:t>
            </a:r>
          </a:p>
          <a:p>
            <a:r>
              <a:rPr lang="en-US" sz="1000" dirty="0">
                <a:latin typeface="Raleway" panose="020B0503030101060003" pitchFamily="34" charset="77"/>
              </a:rPr>
              <a:t>Rob earned a Ph.D. in geography from the University of Minnesota, and a postdoctoral certificate from Wharton.  Originally a geography professor, he is now an adjunct marketing professor at Georgetown University, and annual guest lecturer at more than 25 B-schools worldwide, including Kellogg, London Business School, and the Stockholm School of Economics.  He has published more than 125 articles in prominent newspapers and magazines, travel-industry publications, and refereed academic journals such as </a:t>
            </a:r>
            <a:r>
              <a:rPr lang="en-US" sz="1000" i="1" dirty="0">
                <a:latin typeface="Raleway" panose="020B0503030101060003" pitchFamily="34" charset="77"/>
              </a:rPr>
              <a:t>MIT Sloan Management Review</a:t>
            </a:r>
            <a:r>
              <a:rPr lang="en-US" sz="1000" dirty="0">
                <a:latin typeface="Raleway" panose="020B0503030101060003" pitchFamily="34" charset="77"/>
              </a:rPr>
              <a:t> (forthcoming).</a:t>
            </a:r>
          </a:p>
          <a:p>
            <a:endParaRPr lang="en-US" sz="1000" dirty="0">
              <a:solidFill>
                <a:srgbClr val="FFFFFF"/>
              </a:solidFill>
              <a:latin typeface="Raleway" panose="020B0503030101060003" pitchFamily="34" charset="77"/>
            </a:endParaRPr>
          </a:p>
        </p:txBody>
      </p:sp>
    </p:spTree>
    <p:extLst>
      <p:ext uri="{BB962C8B-B14F-4D97-AF65-F5344CB8AC3E}">
        <p14:creationId xmlns:p14="http://schemas.microsoft.com/office/powerpoint/2010/main" val="81534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5D952A-DFCC-F644-85F7-7140933328A7}"/>
              </a:ext>
            </a:extLst>
          </p:cNvPr>
          <p:cNvPicPr>
            <a:picLocks noChangeAspect="1"/>
          </p:cNvPicPr>
          <p:nvPr/>
        </p:nvPicPr>
        <p:blipFill>
          <a:blip r:embed="rId2">
            <a:alphaModFix amt="30000"/>
          </a:blip>
          <a:srcRect/>
          <a:stretch/>
        </p:blipFill>
        <p:spPr>
          <a:xfrm>
            <a:off x="5486400" y="507461"/>
            <a:ext cx="6705600" cy="4475355"/>
          </a:xfrm>
          <a:prstGeom prst="rect">
            <a:avLst/>
          </a:prstGeom>
          <a:effectLst/>
        </p:spPr>
      </p:pic>
      <p:sp>
        <p:nvSpPr>
          <p:cNvPr id="5" name="TextBox 4">
            <a:extLst>
              <a:ext uri="{FF2B5EF4-FFF2-40B4-BE49-F238E27FC236}">
                <a16:creationId xmlns:a16="http://schemas.microsoft.com/office/drawing/2014/main" id="{D14DFBDD-F13F-6B4F-99D3-B789DB74A84C}"/>
              </a:ext>
            </a:extLst>
          </p:cNvPr>
          <p:cNvSpPr txBox="1"/>
          <p:nvPr/>
        </p:nvSpPr>
        <p:spPr>
          <a:xfrm>
            <a:off x="2373460" y="3659389"/>
            <a:ext cx="9530831" cy="2962941"/>
          </a:xfrm>
          <a:prstGeom prst="rect">
            <a:avLst/>
          </a:prstGeom>
          <a:noFill/>
        </p:spPr>
        <p:txBody>
          <a:bodyPr wrap="square" rtlCol="0">
            <a:noAutofit/>
          </a:bodyPr>
          <a:lstStyle/>
          <a:p>
            <a:r>
              <a:rPr lang="en-US" sz="1600" b="1" dirty="0">
                <a:latin typeface="Raleway" panose="020B0503030101060003" pitchFamily="34" charset="77"/>
              </a:rPr>
              <a:t>Elizabeth </a:t>
            </a:r>
            <a:r>
              <a:rPr lang="en-US" sz="1600" b="1" dirty="0" err="1">
                <a:latin typeface="Raleway" panose="020B0503030101060003" pitchFamily="34" charset="77"/>
              </a:rPr>
              <a:t>Windram</a:t>
            </a:r>
            <a:r>
              <a:rPr lang="en-US" sz="1600" b="1" dirty="0">
                <a:latin typeface="Raleway" panose="020B0503030101060003" pitchFamily="34" charset="77"/>
              </a:rPr>
              <a:t> </a:t>
            </a:r>
            <a:r>
              <a:rPr lang="en-US" sz="1000" dirty="0">
                <a:latin typeface="Raleway" panose="020B0503030101060003" pitchFamily="34" charset="77"/>
              </a:rPr>
              <a:t>is the Vice President of Marketing for JetBlue, New York’s Hometown Airline® and one of the world’s most acclaimed airlines. </a:t>
            </a:r>
          </a:p>
          <a:p>
            <a:r>
              <a:rPr lang="en-US" sz="1000" dirty="0">
                <a:latin typeface="Raleway" panose="020B0503030101060003" pitchFamily="34" charset="77"/>
              </a:rPr>
              <a:t>In her role, </a:t>
            </a:r>
            <a:r>
              <a:rPr lang="en-US" sz="1000" dirty="0" err="1">
                <a:latin typeface="Raleway" panose="020B0503030101060003" pitchFamily="34" charset="77"/>
              </a:rPr>
              <a:t>Windram</a:t>
            </a:r>
            <a:r>
              <a:rPr lang="en-US" sz="1000" dirty="0">
                <a:latin typeface="Raleway" panose="020B0503030101060003" pitchFamily="34" charset="77"/>
              </a:rPr>
              <a:t> leads the airline brand strategy, including advertising, content and social media, digital marketing, regional marketing, loyalty and product development. Previously, </a:t>
            </a:r>
            <a:r>
              <a:rPr lang="en-US" sz="1000" dirty="0" err="1">
                <a:latin typeface="Raleway" panose="020B0503030101060003" pitchFamily="34" charset="77"/>
              </a:rPr>
              <a:t>Windram</a:t>
            </a:r>
            <a:r>
              <a:rPr lang="en-US" sz="1000" dirty="0">
                <a:latin typeface="Raleway" panose="020B0503030101060003" pitchFamily="34" charset="77"/>
              </a:rPr>
              <a:t> was JetBlue’s Director of Brand and Advertising where she was instrumental in many of the airline’s recent campaigns, including </a:t>
            </a:r>
            <a:r>
              <a:rPr lang="en-US" sz="1000" dirty="0" err="1">
                <a:latin typeface="Raleway" panose="020B0503030101060003" pitchFamily="34" charset="77"/>
              </a:rPr>
              <a:t>FlyBabies</a:t>
            </a:r>
            <a:r>
              <a:rPr lang="en-US" sz="1000" dirty="0">
                <a:latin typeface="Raleway" panose="020B0503030101060003" pitchFamily="34" charset="77"/>
              </a:rPr>
              <a:t>, Check In For Good, and Little Tickets.</a:t>
            </a:r>
          </a:p>
          <a:p>
            <a:endParaRPr lang="en-US" sz="1000" dirty="0">
              <a:latin typeface="Raleway" panose="020B0503030101060003" pitchFamily="34" charset="77"/>
            </a:endParaRPr>
          </a:p>
          <a:p>
            <a:r>
              <a:rPr lang="en-US" sz="1000" dirty="0">
                <a:latin typeface="Raleway" panose="020B0503030101060003" pitchFamily="34" charset="77"/>
              </a:rPr>
              <a:t>In 2016, she received Adweek’s Grand Brand Genius award.</a:t>
            </a:r>
          </a:p>
          <a:p>
            <a:endParaRPr lang="en-US" sz="1000" dirty="0">
              <a:latin typeface="Raleway" panose="020B0503030101060003" pitchFamily="34" charset="77"/>
            </a:endParaRPr>
          </a:p>
          <a:p>
            <a:r>
              <a:rPr lang="en-US" sz="1000" dirty="0">
                <a:latin typeface="Raleway" panose="020B0503030101060003" pitchFamily="34" charset="77"/>
              </a:rPr>
              <a:t>Before joining JetBlue, she spent seven years at E&amp;J Gallo Winery where she led brands including Barefoot Wine &amp; Bubbly and New Amsterdam Gin and Vodka. She started her career in finance as a investment banker in Citigroup Global Markets’ leveraged finance group and then at Terra </a:t>
            </a:r>
            <a:r>
              <a:rPr lang="en-US" sz="1000" dirty="0" err="1">
                <a:latin typeface="Raleway" panose="020B0503030101060003" pitchFamily="34" charset="77"/>
              </a:rPr>
              <a:t>Firma</a:t>
            </a:r>
            <a:r>
              <a:rPr lang="en-US" sz="1000" dirty="0">
                <a:latin typeface="Raleway" panose="020B0503030101060003" pitchFamily="34" charset="77"/>
              </a:rPr>
              <a:t> Capital Partners in London. </a:t>
            </a:r>
          </a:p>
          <a:p>
            <a:endParaRPr lang="en-US" sz="1000" dirty="0">
              <a:latin typeface="Raleway" panose="020B0503030101060003" pitchFamily="34" charset="77"/>
            </a:endParaRPr>
          </a:p>
          <a:p>
            <a:r>
              <a:rPr lang="en-US" sz="1000" dirty="0" err="1">
                <a:latin typeface="Raleway" panose="020B0503030101060003" pitchFamily="34" charset="77"/>
              </a:rPr>
              <a:t>Windram</a:t>
            </a:r>
            <a:r>
              <a:rPr lang="en-US" sz="1000" dirty="0">
                <a:latin typeface="Raleway" panose="020B0503030101060003" pitchFamily="34" charset="77"/>
              </a:rPr>
              <a:t> serves on the board of the VH1 Save the Music Foundation. </a:t>
            </a:r>
          </a:p>
          <a:p>
            <a:endParaRPr lang="en-US" sz="1000" dirty="0">
              <a:latin typeface="Raleway" panose="020B0503030101060003" pitchFamily="34" charset="77"/>
            </a:endParaRPr>
          </a:p>
          <a:p>
            <a:r>
              <a:rPr lang="en-US" sz="1000" dirty="0">
                <a:latin typeface="Raleway" panose="020B0503030101060003" pitchFamily="34" charset="77"/>
              </a:rPr>
              <a:t>Born and raised in New York City, </a:t>
            </a:r>
            <a:r>
              <a:rPr lang="en-US" sz="1000" dirty="0" err="1">
                <a:latin typeface="Raleway" panose="020B0503030101060003" pitchFamily="34" charset="77"/>
              </a:rPr>
              <a:t>Windram</a:t>
            </a:r>
            <a:r>
              <a:rPr lang="en-US" sz="1000" dirty="0">
                <a:latin typeface="Raleway" panose="020B0503030101060003" pitchFamily="34" charset="77"/>
              </a:rPr>
              <a:t> attended Stuyvesant High School. She holds an MBA from Wharton and has a BA in Economics from Duke University. </a:t>
            </a:r>
          </a:p>
        </p:txBody>
      </p:sp>
      <p:pic>
        <p:nvPicPr>
          <p:cNvPr id="7" name="Picture 6">
            <a:extLst>
              <a:ext uri="{FF2B5EF4-FFF2-40B4-BE49-F238E27FC236}">
                <a16:creationId xmlns:a16="http://schemas.microsoft.com/office/drawing/2014/main" id="{1E2CEA08-35CF-D34A-BE63-138B479172EE}"/>
              </a:ext>
            </a:extLst>
          </p:cNvPr>
          <p:cNvPicPr>
            <a:picLocks noChangeAspect="1"/>
          </p:cNvPicPr>
          <p:nvPr/>
        </p:nvPicPr>
        <p:blipFill>
          <a:blip r:embed="rId3"/>
          <a:srcRect/>
          <a:stretch/>
        </p:blipFill>
        <p:spPr>
          <a:xfrm>
            <a:off x="831191" y="3782033"/>
            <a:ext cx="1264988" cy="1476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45DD8C5D-700C-8042-992D-C92BEE69A45A}"/>
              </a:ext>
            </a:extLst>
          </p:cNvPr>
          <p:cNvPicPr>
            <a:picLocks noChangeAspect="1"/>
          </p:cNvPicPr>
          <p:nvPr/>
        </p:nvPicPr>
        <p:blipFill>
          <a:blip r:embed="rId4"/>
          <a:srcRect/>
          <a:stretch/>
        </p:blipFill>
        <p:spPr>
          <a:xfrm>
            <a:off x="831191" y="1352051"/>
            <a:ext cx="1264989" cy="1476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B0DE0BB7-5F8C-004A-BD68-2D8404CA6E70}"/>
              </a:ext>
            </a:extLst>
          </p:cNvPr>
          <p:cNvSpPr txBox="1"/>
          <p:nvPr/>
        </p:nvSpPr>
        <p:spPr>
          <a:xfrm>
            <a:off x="2373460" y="1342932"/>
            <a:ext cx="9428282" cy="1687475"/>
          </a:xfrm>
          <a:prstGeom prst="rect">
            <a:avLst/>
          </a:prstGeom>
          <a:noFill/>
        </p:spPr>
        <p:txBody>
          <a:bodyPr wrap="square" rtlCol="0">
            <a:noAutofit/>
          </a:bodyPr>
          <a:lstStyle/>
          <a:p>
            <a:r>
              <a:rPr lang="en-US" sz="1600" b="1" dirty="0">
                <a:latin typeface="Raleway" panose="020B0503030101060003" pitchFamily="34" charset="77"/>
              </a:rPr>
              <a:t>Ted Wright </a:t>
            </a:r>
            <a:r>
              <a:rPr lang="en-US" sz="1000" dirty="0">
                <a:latin typeface="Raleway" panose="020B0503030101060003" pitchFamily="34" charset="77"/>
              </a:rPr>
              <a:t>The CEO of Fizz, Ted Wright has been at the forefront of word of mouth marketing since he helped reignite the Pabst Blue Ribbon brand in 2000. Ted leads his crew of professionals from Fizz’s headquarters in Atlanta.  Over the last decade, Fizz has become the global leader in word of mouth marketing.  </a:t>
            </a:r>
          </a:p>
          <a:p>
            <a:endParaRPr lang="en-US" sz="1000" dirty="0">
              <a:latin typeface="Raleway" panose="020B0503030101060003" pitchFamily="34" charset="77"/>
            </a:endParaRPr>
          </a:p>
          <a:p>
            <a:r>
              <a:rPr lang="en-US" sz="1000" dirty="0">
                <a:latin typeface="Raleway" panose="020B0503030101060003" pitchFamily="34" charset="77"/>
              </a:rPr>
              <a:t>A 20-year marketing veteran and an alumnus of Booz Allen Hamilton, Ted also holds an MBA with honors from The University of Chicago, enjoys great bourbon and drives too fast.</a:t>
            </a:r>
          </a:p>
        </p:txBody>
      </p:sp>
    </p:spTree>
    <p:extLst>
      <p:ext uri="{BB962C8B-B14F-4D97-AF65-F5344CB8AC3E}">
        <p14:creationId xmlns:p14="http://schemas.microsoft.com/office/powerpoint/2010/main" val="426585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4FC245-FEB0-7848-B36C-57B7124E7BE0}"/>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10157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KCBS News 106.9 FM | 740 AM(*)</a:t>
            </a:r>
          </a:p>
        </p:txBody>
      </p:sp>
      <p:sp>
        <p:nvSpPr>
          <p:cNvPr id="7" name="TextBox 6">
            <a:extLst>
              <a:ext uri="{FF2B5EF4-FFF2-40B4-BE49-F238E27FC236}">
                <a16:creationId xmlns:a16="http://schemas.microsoft.com/office/drawing/2014/main" id="{8C390FF1-612A-204D-91E3-FE3995AAB53E}"/>
              </a:ext>
            </a:extLst>
          </p:cNvPr>
          <p:cNvSpPr txBox="1"/>
          <p:nvPr/>
        </p:nvSpPr>
        <p:spPr>
          <a:xfrm>
            <a:off x="3052824"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4" name="Picture 3">
            <a:extLst>
              <a:ext uri="{FF2B5EF4-FFF2-40B4-BE49-F238E27FC236}">
                <a16:creationId xmlns:a16="http://schemas.microsoft.com/office/drawing/2014/main" id="{3B049583-F60B-AC49-85B1-5F8E8BDF49CA}"/>
              </a:ext>
            </a:extLst>
          </p:cNvPr>
          <p:cNvPicPr>
            <a:picLocks noChangeAspect="1"/>
          </p:cNvPicPr>
          <p:nvPr/>
        </p:nvPicPr>
        <p:blipFill>
          <a:blip r:embed="rId2"/>
          <a:stretch>
            <a:fillRect/>
          </a:stretch>
        </p:blipFill>
        <p:spPr>
          <a:xfrm>
            <a:off x="3680044" y="511117"/>
            <a:ext cx="790761" cy="790761"/>
          </a:xfrm>
          <a:prstGeom prst="rect">
            <a:avLst/>
          </a:prstGeom>
        </p:spPr>
      </p:pic>
      <p:pic>
        <p:nvPicPr>
          <p:cNvPr id="9" name="Picture 8">
            <a:extLst>
              <a:ext uri="{FF2B5EF4-FFF2-40B4-BE49-F238E27FC236}">
                <a16:creationId xmlns:a16="http://schemas.microsoft.com/office/drawing/2014/main" id="{158F5651-3303-9541-8860-E9C95DB9B9AA}"/>
              </a:ext>
            </a:extLst>
          </p:cNvPr>
          <p:cNvPicPr>
            <a:picLocks noChangeAspect="1"/>
          </p:cNvPicPr>
          <p:nvPr/>
        </p:nvPicPr>
        <p:blipFill>
          <a:blip r:embed="rId3"/>
          <a:stretch>
            <a:fillRect/>
          </a:stretch>
        </p:blipFill>
        <p:spPr>
          <a:xfrm>
            <a:off x="2373032" y="1724982"/>
            <a:ext cx="7445935" cy="3975121"/>
          </a:xfrm>
          <a:prstGeom prst="rect">
            <a:avLst/>
          </a:prstGeom>
        </p:spPr>
      </p:pic>
      <p:pic>
        <p:nvPicPr>
          <p:cNvPr id="5" name="Picture 4"/>
          <p:cNvPicPr>
            <a:picLocks noChangeAspect="1"/>
          </p:cNvPicPr>
          <p:nvPr/>
        </p:nvPicPr>
        <p:blipFill>
          <a:blip r:embed="rId4"/>
          <a:stretch>
            <a:fillRect/>
          </a:stretch>
        </p:blipFill>
        <p:spPr>
          <a:xfrm>
            <a:off x="3576577" y="1980177"/>
            <a:ext cx="5034988" cy="3147407"/>
          </a:xfrm>
          <a:prstGeom prst="rect">
            <a:avLst/>
          </a:prstGeom>
        </p:spPr>
      </p:pic>
    </p:spTree>
    <p:extLst>
      <p:ext uri="{BB962C8B-B14F-4D97-AF65-F5344CB8AC3E}">
        <p14:creationId xmlns:p14="http://schemas.microsoft.com/office/powerpoint/2010/main" val="747770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7132" y="6331503"/>
            <a:ext cx="8153400" cy="369332"/>
          </a:xfrm>
          <a:prstGeom prst="rect">
            <a:avLst/>
          </a:prstGeom>
          <a:noFill/>
        </p:spPr>
        <p:txBody>
          <a:bodyPr wrap="square" rtlCol="0">
            <a:spAutoFit/>
          </a:bodyPr>
          <a:lstStyle/>
          <a:p>
            <a:r>
              <a:rPr lang="en-US" dirty="0">
                <a:latin typeface="Raleway" panose="020B0503030101060003" pitchFamily="34" charset="77"/>
              </a:rPr>
              <a:t>Originally aired on KCBS News 106.9 FM | 740 AM(*)</a:t>
            </a:r>
          </a:p>
        </p:txBody>
      </p:sp>
      <p:sp>
        <p:nvSpPr>
          <p:cNvPr id="7" name="TextBox 6">
            <a:extLst>
              <a:ext uri="{FF2B5EF4-FFF2-40B4-BE49-F238E27FC236}">
                <a16:creationId xmlns:a16="http://schemas.microsoft.com/office/drawing/2014/main" id="{8C390FF1-612A-204D-91E3-FE3995AAB53E}"/>
              </a:ext>
            </a:extLst>
          </p:cNvPr>
          <p:cNvSpPr txBox="1"/>
          <p:nvPr/>
        </p:nvSpPr>
        <p:spPr>
          <a:xfrm>
            <a:off x="651729" y="1023357"/>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
        <p:nvSpPr>
          <p:cNvPr id="9" name="Content Placeholder 2">
            <a:extLst>
              <a:ext uri="{FF2B5EF4-FFF2-40B4-BE49-F238E27FC236}">
                <a16:creationId xmlns:a16="http://schemas.microsoft.com/office/drawing/2014/main" id="{4412D295-FAD6-A347-92C9-036388F99442}"/>
              </a:ext>
            </a:extLst>
          </p:cNvPr>
          <p:cNvSpPr>
            <a:spLocks noGrp="1"/>
          </p:cNvSpPr>
          <p:nvPr>
            <p:ph idx="1"/>
          </p:nvPr>
        </p:nvSpPr>
        <p:spPr>
          <a:xfrm>
            <a:off x="651729" y="1898469"/>
            <a:ext cx="10346708" cy="3886200"/>
          </a:xfrm>
        </p:spPr>
        <p:txBody>
          <a:bodyPr/>
          <a:lstStyle/>
          <a:p>
            <a:r>
              <a:rPr lang="en-US" sz="1800" dirty="0">
                <a:latin typeface="Raleway" panose="020B0503030101060003" pitchFamily="34" charset="77"/>
              </a:rPr>
              <a:t>Personal Branding at a high level</a:t>
            </a:r>
          </a:p>
          <a:p>
            <a:r>
              <a:rPr lang="en-US" sz="1800" dirty="0">
                <a:latin typeface="Raleway" panose="020B0503030101060003" pitchFamily="34" charset="77"/>
              </a:rPr>
              <a:t>Elon Musk—created a brand, “quirky, science fiction based, futurist, optimist, seeing things others cannot see” creates an aspirational self to elevate the brand</a:t>
            </a:r>
          </a:p>
          <a:p>
            <a:r>
              <a:rPr lang="en-US" sz="1800" dirty="0">
                <a:latin typeface="Raleway" panose="020B0503030101060003" pitchFamily="34" charset="77"/>
              </a:rPr>
              <a:t>Customers are not just buying “Teslas” – they are buying into Elon Musk’s “vision”</a:t>
            </a:r>
          </a:p>
          <a:p>
            <a:r>
              <a:rPr lang="en-US" sz="1800" dirty="0">
                <a:latin typeface="Raleway" panose="020B0503030101060003" pitchFamily="34" charset="77"/>
              </a:rPr>
              <a:t>CEOs have to be “brands” now—this is a new skill. Need to be good at social media</a:t>
            </a:r>
          </a:p>
          <a:p>
            <a:r>
              <a:rPr lang="en-US" sz="1800" dirty="0">
                <a:latin typeface="Raleway" panose="020B0503030101060003" pitchFamily="34" charset="77"/>
              </a:rPr>
              <a:t>It is a double-edged sword. Iconic companies w iconic CEOs are now co-branded—hard to disentangle when brand is under crisis</a:t>
            </a:r>
          </a:p>
          <a:p>
            <a:r>
              <a:rPr lang="en-US" sz="1800" dirty="0">
                <a:latin typeface="Raleway" panose="020B0503030101060003" pitchFamily="34" charset="77"/>
              </a:rPr>
              <a:t>&gt; However, the buck stops here when the CEO’s brand is part of the company brand</a:t>
            </a:r>
          </a:p>
          <a:p>
            <a:endParaRPr lang="en-US" sz="1800" dirty="0">
              <a:latin typeface="Raleway" panose="020B0503030101060003" pitchFamily="34" charset="77"/>
            </a:endParaRPr>
          </a:p>
          <a:p>
            <a:endParaRPr lang="en-US" sz="1800" dirty="0">
              <a:latin typeface="Raleway" panose="020B0503030101060003" pitchFamily="34" charset="77"/>
            </a:endParaRPr>
          </a:p>
          <a:p>
            <a:endParaRPr lang="en-US" sz="1800" dirty="0">
              <a:latin typeface="Raleway" panose="020B0503030101060003" pitchFamily="34" charset="77"/>
            </a:endParaRPr>
          </a:p>
          <a:p>
            <a:endParaRPr lang="en-US" sz="1800" dirty="0">
              <a:latin typeface="Raleway" panose="020B0503030101060003" pitchFamily="34" charset="77"/>
            </a:endParaRPr>
          </a:p>
        </p:txBody>
      </p:sp>
    </p:spTree>
    <p:extLst>
      <p:ext uri="{BB962C8B-B14F-4D97-AF65-F5344CB8AC3E}">
        <p14:creationId xmlns:p14="http://schemas.microsoft.com/office/powerpoint/2010/main" val="1146808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C726235-4DBD-6B4C-9997-0FE6CA835208}"/>
              </a:ext>
            </a:extLst>
          </p:cNvPr>
          <p:cNvGrpSpPr/>
          <p:nvPr/>
        </p:nvGrpSpPr>
        <p:grpSpPr>
          <a:xfrm>
            <a:off x="447528" y="1101921"/>
            <a:ext cx="10810427" cy="5423736"/>
            <a:chOff x="301224" y="1138497"/>
            <a:chExt cx="10810427" cy="5423736"/>
          </a:xfrm>
        </p:grpSpPr>
        <p:grpSp>
          <p:nvGrpSpPr>
            <p:cNvPr id="5" name="Group 4">
              <a:extLst>
                <a:ext uri="{FF2B5EF4-FFF2-40B4-BE49-F238E27FC236}">
                  <a16:creationId xmlns:a16="http://schemas.microsoft.com/office/drawing/2014/main" id="{B87B1750-1E48-B748-9DFF-4EC9A2AB686C}"/>
                </a:ext>
              </a:extLst>
            </p:cNvPr>
            <p:cNvGrpSpPr/>
            <p:nvPr/>
          </p:nvGrpSpPr>
          <p:grpSpPr>
            <a:xfrm>
              <a:off x="301224" y="1138497"/>
              <a:ext cx="10810427" cy="5423736"/>
              <a:chOff x="301224" y="1138497"/>
              <a:chExt cx="10810427" cy="5423736"/>
            </a:xfrm>
          </p:grpSpPr>
          <p:sp>
            <p:nvSpPr>
              <p:cNvPr id="7" name="TextBox 6">
                <a:extLst>
                  <a:ext uri="{FF2B5EF4-FFF2-40B4-BE49-F238E27FC236}">
                    <a16:creationId xmlns:a16="http://schemas.microsoft.com/office/drawing/2014/main" id="{E6E3AD02-7A3B-9A42-836D-9F5A41BDA8F3}"/>
                  </a:ext>
                </a:extLst>
              </p:cNvPr>
              <p:cNvSpPr txBox="1"/>
              <p:nvPr/>
            </p:nvSpPr>
            <p:spPr>
              <a:xfrm>
                <a:off x="620556" y="1138497"/>
                <a:ext cx="10440954"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The Course is Divided into Four Sections</a:t>
                </a:r>
              </a:p>
            </p:txBody>
          </p:sp>
          <p:sp>
            <p:nvSpPr>
              <p:cNvPr id="13" name="TextBox 12">
                <a:extLst>
                  <a:ext uri="{FF2B5EF4-FFF2-40B4-BE49-F238E27FC236}">
                    <a16:creationId xmlns:a16="http://schemas.microsoft.com/office/drawing/2014/main" id="{7F9C9444-C085-8D4D-9A2B-B1072221C0CB}"/>
                  </a:ext>
                </a:extLst>
              </p:cNvPr>
              <p:cNvSpPr txBox="1"/>
              <p:nvPr/>
            </p:nvSpPr>
            <p:spPr>
              <a:xfrm>
                <a:off x="668323" y="1737060"/>
                <a:ext cx="1044095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STPM – Segmentation, Targeting, Positioning and Messaging</a:t>
                </a:r>
              </a:p>
            </p:txBody>
          </p:sp>
          <p:sp>
            <p:nvSpPr>
              <p:cNvPr id="2" name="Oval 1">
                <a:extLst>
                  <a:ext uri="{FF2B5EF4-FFF2-40B4-BE49-F238E27FC236}">
                    <a16:creationId xmlns:a16="http://schemas.microsoft.com/office/drawing/2014/main" id="{083BDC48-A783-5B46-9430-5CBE1C01D171}"/>
                  </a:ext>
                </a:extLst>
              </p:cNvPr>
              <p:cNvSpPr/>
              <p:nvPr/>
            </p:nvSpPr>
            <p:spPr>
              <a:xfrm>
                <a:off x="778598" y="2671114"/>
                <a:ext cx="1022809" cy="1022809"/>
              </a:xfrm>
              <a:prstGeom prst="ellipse">
                <a:avLst/>
              </a:prstGeom>
              <a:solidFill>
                <a:srgbClr val="004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3F51AB-5F88-A847-9380-BCC478B174A1}"/>
                  </a:ext>
                </a:extLst>
              </p:cNvPr>
              <p:cNvSpPr txBox="1"/>
              <p:nvPr/>
            </p:nvSpPr>
            <p:spPr>
              <a:xfrm>
                <a:off x="932507" y="2859352"/>
                <a:ext cx="706170" cy="646331"/>
              </a:xfrm>
              <a:prstGeom prst="rect">
                <a:avLst/>
              </a:prstGeom>
              <a:noFill/>
            </p:spPr>
            <p:txBody>
              <a:bodyPr wrap="square" rtlCol="0">
                <a:spAutoFit/>
              </a:bodyPr>
              <a:lstStyle/>
              <a:p>
                <a:pPr algn="ctr"/>
                <a:r>
                  <a:rPr lang="en-US" b="1" dirty="0">
                    <a:solidFill>
                      <a:schemeClr val="bg1"/>
                    </a:solidFill>
                    <a:latin typeface="Raleway" panose="020B0003030101060003" pitchFamily="34" charset="0"/>
                  </a:rPr>
                  <a:t>Part I:</a:t>
                </a:r>
                <a:endParaRPr lang="en-US" dirty="0">
                  <a:solidFill>
                    <a:schemeClr val="bg1"/>
                  </a:solidFill>
                </a:endParaRPr>
              </a:p>
            </p:txBody>
          </p:sp>
          <p:sp>
            <p:nvSpPr>
              <p:cNvPr id="8" name="Oval 7">
                <a:extLst>
                  <a:ext uri="{FF2B5EF4-FFF2-40B4-BE49-F238E27FC236}">
                    <a16:creationId xmlns:a16="http://schemas.microsoft.com/office/drawing/2014/main" id="{E92936D4-DD07-BB43-9874-C12482A66CC5}"/>
                  </a:ext>
                </a:extLst>
              </p:cNvPr>
              <p:cNvSpPr/>
              <p:nvPr/>
            </p:nvSpPr>
            <p:spPr>
              <a:xfrm>
                <a:off x="3576117" y="2671114"/>
                <a:ext cx="1022809" cy="1022809"/>
              </a:xfrm>
              <a:prstGeom prst="ellipse">
                <a:avLst/>
              </a:prstGeom>
              <a:solidFill>
                <a:srgbClr val="004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DF3D0E-1D24-7346-A9D6-5F991A6CC5F6}"/>
                  </a:ext>
                </a:extLst>
              </p:cNvPr>
              <p:cNvSpPr txBox="1"/>
              <p:nvPr/>
            </p:nvSpPr>
            <p:spPr>
              <a:xfrm>
                <a:off x="3730026" y="2859352"/>
                <a:ext cx="706170" cy="646331"/>
              </a:xfrm>
              <a:prstGeom prst="rect">
                <a:avLst/>
              </a:prstGeom>
              <a:noFill/>
            </p:spPr>
            <p:txBody>
              <a:bodyPr wrap="square" rtlCol="0">
                <a:spAutoFit/>
              </a:bodyPr>
              <a:lstStyle/>
              <a:p>
                <a:pPr algn="ctr"/>
                <a:r>
                  <a:rPr lang="en-US" b="1" dirty="0">
                    <a:solidFill>
                      <a:schemeClr val="bg1"/>
                    </a:solidFill>
                    <a:latin typeface="Raleway" panose="020B0003030101060003" pitchFamily="34" charset="0"/>
                  </a:rPr>
                  <a:t>Part II:</a:t>
                </a:r>
                <a:endParaRPr lang="en-US" dirty="0">
                  <a:solidFill>
                    <a:schemeClr val="bg1"/>
                  </a:solidFill>
                </a:endParaRPr>
              </a:p>
            </p:txBody>
          </p:sp>
          <p:sp>
            <p:nvSpPr>
              <p:cNvPr id="10" name="Oval 9">
                <a:extLst>
                  <a:ext uri="{FF2B5EF4-FFF2-40B4-BE49-F238E27FC236}">
                    <a16:creationId xmlns:a16="http://schemas.microsoft.com/office/drawing/2014/main" id="{23AA8D9D-E818-AF48-B673-3AB65E410AE8}"/>
                  </a:ext>
                </a:extLst>
              </p:cNvPr>
              <p:cNvSpPr/>
              <p:nvPr/>
            </p:nvSpPr>
            <p:spPr>
              <a:xfrm>
                <a:off x="6609028" y="2671114"/>
                <a:ext cx="1022809" cy="1022809"/>
              </a:xfrm>
              <a:prstGeom prst="ellipse">
                <a:avLst/>
              </a:prstGeom>
              <a:solidFill>
                <a:srgbClr val="004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C303F4-65C7-8549-A4A0-A2D8D454E8C5}"/>
                  </a:ext>
                </a:extLst>
              </p:cNvPr>
              <p:cNvSpPr txBox="1"/>
              <p:nvPr/>
            </p:nvSpPr>
            <p:spPr>
              <a:xfrm>
                <a:off x="6762937" y="2859352"/>
                <a:ext cx="706170" cy="646331"/>
              </a:xfrm>
              <a:prstGeom prst="rect">
                <a:avLst/>
              </a:prstGeom>
              <a:noFill/>
            </p:spPr>
            <p:txBody>
              <a:bodyPr wrap="square" rtlCol="0">
                <a:spAutoFit/>
              </a:bodyPr>
              <a:lstStyle/>
              <a:p>
                <a:pPr algn="ctr"/>
                <a:r>
                  <a:rPr lang="en-US" b="1" dirty="0">
                    <a:solidFill>
                      <a:schemeClr val="bg1"/>
                    </a:solidFill>
                    <a:latin typeface="Raleway" panose="020B0003030101060003" pitchFamily="34" charset="0"/>
                  </a:rPr>
                  <a:t>Part III:</a:t>
                </a:r>
                <a:endParaRPr lang="en-US" dirty="0">
                  <a:solidFill>
                    <a:schemeClr val="bg1"/>
                  </a:solidFill>
                </a:endParaRPr>
              </a:p>
            </p:txBody>
          </p:sp>
          <p:sp>
            <p:nvSpPr>
              <p:cNvPr id="14" name="Oval 13">
                <a:extLst>
                  <a:ext uri="{FF2B5EF4-FFF2-40B4-BE49-F238E27FC236}">
                    <a16:creationId xmlns:a16="http://schemas.microsoft.com/office/drawing/2014/main" id="{2CBDD438-3DE6-C141-804A-FC40E89E60FA}"/>
                  </a:ext>
                </a:extLst>
              </p:cNvPr>
              <p:cNvSpPr/>
              <p:nvPr/>
            </p:nvSpPr>
            <p:spPr>
              <a:xfrm>
                <a:off x="9542352" y="2671114"/>
                <a:ext cx="1022809" cy="1022809"/>
              </a:xfrm>
              <a:prstGeom prst="ellipse">
                <a:avLst/>
              </a:prstGeom>
              <a:solidFill>
                <a:srgbClr val="004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3F852E-109A-9945-8A64-E20C01957AEE}"/>
                  </a:ext>
                </a:extLst>
              </p:cNvPr>
              <p:cNvSpPr txBox="1"/>
              <p:nvPr/>
            </p:nvSpPr>
            <p:spPr>
              <a:xfrm>
                <a:off x="9696261" y="2859352"/>
                <a:ext cx="706170" cy="646331"/>
              </a:xfrm>
              <a:prstGeom prst="rect">
                <a:avLst/>
              </a:prstGeom>
              <a:noFill/>
            </p:spPr>
            <p:txBody>
              <a:bodyPr wrap="square" rtlCol="0">
                <a:spAutoFit/>
              </a:bodyPr>
              <a:lstStyle/>
              <a:p>
                <a:pPr algn="ctr"/>
                <a:r>
                  <a:rPr lang="en-US" b="1" dirty="0">
                    <a:solidFill>
                      <a:schemeClr val="bg1"/>
                    </a:solidFill>
                    <a:latin typeface="Raleway" panose="020B0003030101060003" pitchFamily="34" charset="0"/>
                  </a:rPr>
                  <a:t>Part IV:</a:t>
                </a:r>
                <a:endParaRPr lang="en-US" dirty="0">
                  <a:solidFill>
                    <a:schemeClr val="bg1"/>
                  </a:solidFill>
                </a:endParaRPr>
              </a:p>
            </p:txBody>
          </p:sp>
          <p:sp>
            <p:nvSpPr>
              <p:cNvPr id="4" name="TextBox 3">
                <a:extLst>
                  <a:ext uri="{FF2B5EF4-FFF2-40B4-BE49-F238E27FC236}">
                    <a16:creationId xmlns:a16="http://schemas.microsoft.com/office/drawing/2014/main" id="{2FB37B3B-7112-414C-A521-702D309D3525}"/>
                  </a:ext>
                </a:extLst>
              </p:cNvPr>
              <p:cNvSpPr txBox="1"/>
              <p:nvPr/>
            </p:nvSpPr>
            <p:spPr>
              <a:xfrm>
                <a:off x="301224" y="5423460"/>
                <a:ext cx="1968735" cy="1138773"/>
              </a:xfrm>
              <a:prstGeom prst="rect">
                <a:avLst/>
              </a:prstGeom>
              <a:noFill/>
            </p:spPr>
            <p:txBody>
              <a:bodyPr wrap="square" rtlCol="0">
                <a:spAutoFit/>
              </a:bodyPr>
              <a:lstStyle/>
              <a:p>
                <a:pPr algn="ctr"/>
                <a:r>
                  <a:rPr lang="en-US" b="1" dirty="0">
                    <a:solidFill>
                      <a:srgbClr val="404040"/>
                    </a:solidFill>
                    <a:latin typeface="Raleway" panose="020B0003030101060003" pitchFamily="34" charset="0"/>
                  </a:rPr>
                  <a:t>Segmentation:</a:t>
                </a:r>
                <a:r>
                  <a:rPr lang="en-US" dirty="0">
                    <a:solidFill>
                      <a:srgbClr val="404040"/>
                    </a:solidFill>
                    <a:latin typeface="Raleway" panose="020B0003030101060003" pitchFamily="34" charset="0"/>
                  </a:rPr>
                  <a:t> </a:t>
                </a:r>
                <a:r>
                  <a:rPr lang="en-US" sz="1600" dirty="0">
                    <a:solidFill>
                      <a:srgbClr val="404040"/>
                    </a:solidFill>
                    <a:latin typeface="Raleway" panose="020B0003030101060003" pitchFamily="34" charset="0"/>
                  </a:rPr>
                  <a:t>Building a Customer Profile</a:t>
                </a:r>
              </a:p>
              <a:p>
                <a:pPr algn="ctr"/>
                <a:endParaRPr lang="en-US" dirty="0"/>
              </a:p>
            </p:txBody>
          </p:sp>
          <p:sp>
            <p:nvSpPr>
              <p:cNvPr id="16" name="TextBox 15">
                <a:extLst>
                  <a:ext uri="{FF2B5EF4-FFF2-40B4-BE49-F238E27FC236}">
                    <a16:creationId xmlns:a16="http://schemas.microsoft.com/office/drawing/2014/main" id="{B00683C0-343A-0E4C-8D3C-7447A3723C40}"/>
                  </a:ext>
                </a:extLst>
              </p:cNvPr>
              <p:cNvSpPr txBox="1"/>
              <p:nvPr/>
            </p:nvSpPr>
            <p:spPr>
              <a:xfrm>
                <a:off x="2938271" y="5423460"/>
                <a:ext cx="2334621" cy="1107996"/>
              </a:xfrm>
              <a:prstGeom prst="rect">
                <a:avLst/>
              </a:prstGeom>
              <a:noFill/>
            </p:spPr>
            <p:txBody>
              <a:bodyPr wrap="square" rtlCol="0">
                <a:spAutoFit/>
              </a:bodyPr>
              <a:lstStyle/>
              <a:p>
                <a:pPr algn="ctr"/>
                <a:r>
                  <a:rPr lang="en-US" b="1" dirty="0">
                    <a:solidFill>
                      <a:srgbClr val="404040"/>
                    </a:solidFill>
                    <a:latin typeface="Raleway" panose="020B0003030101060003" pitchFamily="34" charset="0"/>
                  </a:rPr>
                  <a:t>Targeting: </a:t>
                </a:r>
                <a:br>
                  <a:rPr lang="en-US" b="1" dirty="0">
                    <a:solidFill>
                      <a:srgbClr val="404040"/>
                    </a:solidFill>
                    <a:latin typeface="Raleway" panose="020B0003030101060003" pitchFamily="34" charset="0"/>
                  </a:rPr>
                </a:br>
                <a:r>
                  <a:rPr lang="en-US" sz="1600" dirty="0">
                    <a:solidFill>
                      <a:srgbClr val="404040"/>
                    </a:solidFill>
                    <a:latin typeface="Raleway" panose="020B0003030101060003" pitchFamily="34" charset="0"/>
                  </a:rPr>
                  <a:t>Gathering Information About Your Chosen Segment</a:t>
                </a:r>
                <a:endParaRPr lang="en-US" dirty="0"/>
              </a:p>
            </p:txBody>
          </p:sp>
          <p:sp>
            <p:nvSpPr>
              <p:cNvPr id="17" name="TextBox 16">
                <a:extLst>
                  <a:ext uri="{FF2B5EF4-FFF2-40B4-BE49-F238E27FC236}">
                    <a16:creationId xmlns:a16="http://schemas.microsoft.com/office/drawing/2014/main" id="{3288AADA-A881-2441-8CFC-AAD6E87CE292}"/>
                  </a:ext>
                </a:extLst>
              </p:cNvPr>
              <p:cNvSpPr txBox="1"/>
              <p:nvPr/>
            </p:nvSpPr>
            <p:spPr>
              <a:xfrm>
                <a:off x="6077333" y="5423460"/>
                <a:ext cx="2106503" cy="861774"/>
              </a:xfrm>
              <a:prstGeom prst="rect">
                <a:avLst/>
              </a:prstGeom>
              <a:noFill/>
            </p:spPr>
            <p:txBody>
              <a:bodyPr wrap="square" rtlCol="0">
                <a:spAutoFit/>
              </a:bodyPr>
              <a:lstStyle/>
              <a:p>
                <a:pPr algn="ctr"/>
                <a:r>
                  <a:rPr lang="en-US" b="1" dirty="0">
                    <a:solidFill>
                      <a:srgbClr val="404040"/>
                    </a:solidFill>
                    <a:latin typeface="Raleway" panose="020B0003030101060003" pitchFamily="34" charset="0"/>
                  </a:rPr>
                  <a:t>Positioning:</a:t>
                </a:r>
                <a:r>
                  <a:rPr lang="en-US" dirty="0">
                    <a:solidFill>
                      <a:srgbClr val="404040"/>
                    </a:solidFill>
                    <a:latin typeface="Raleway" panose="020B0003030101060003" pitchFamily="34" charset="0"/>
                  </a:rPr>
                  <a:t> </a:t>
                </a:r>
                <a:r>
                  <a:rPr lang="en-US" sz="1600" dirty="0">
                    <a:solidFill>
                      <a:srgbClr val="404040"/>
                    </a:solidFill>
                    <a:latin typeface="Raleway" panose="020B0003030101060003" pitchFamily="34" charset="0"/>
                  </a:rPr>
                  <a:t>Putting Product into Consumer Minds</a:t>
                </a:r>
                <a:endParaRPr lang="en-US" dirty="0"/>
              </a:p>
            </p:txBody>
          </p:sp>
          <p:sp>
            <p:nvSpPr>
              <p:cNvPr id="18" name="TextBox 17">
                <a:extLst>
                  <a:ext uri="{FF2B5EF4-FFF2-40B4-BE49-F238E27FC236}">
                    <a16:creationId xmlns:a16="http://schemas.microsoft.com/office/drawing/2014/main" id="{D9F26F3B-09A2-CC4D-A2AF-6C8F620B6645}"/>
                  </a:ext>
                </a:extLst>
              </p:cNvPr>
              <p:cNvSpPr txBox="1"/>
              <p:nvPr/>
            </p:nvSpPr>
            <p:spPr>
              <a:xfrm>
                <a:off x="9005148" y="5423460"/>
                <a:ext cx="2106503" cy="861774"/>
              </a:xfrm>
              <a:prstGeom prst="rect">
                <a:avLst/>
              </a:prstGeom>
              <a:noFill/>
            </p:spPr>
            <p:txBody>
              <a:bodyPr wrap="square" rtlCol="0">
                <a:spAutoFit/>
              </a:bodyPr>
              <a:lstStyle/>
              <a:p>
                <a:pPr algn="ctr"/>
                <a:r>
                  <a:rPr lang="en-US" b="1" dirty="0">
                    <a:solidFill>
                      <a:srgbClr val="404040"/>
                    </a:solidFill>
                    <a:latin typeface="Raleway" panose="020B0003030101060003" pitchFamily="34" charset="0"/>
                  </a:rPr>
                  <a:t>Messaging: </a:t>
                </a:r>
                <a:r>
                  <a:rPr lang="en-US" sz="1600" dirty="0">
                    <a:solidFill>
                      <a:srgbClr val="404040"/>
                    </a:solidFill>
                    <a:latin typeface="Raleway" panose="020B0003030101060003" pitchFamily="34" charset="0"/>
                  </a:rPr>
                  <a:t>Talking to Your Customers</a:t>
                </a:r>
                <a:endParaRPr lang="en-US" dirty="0"/>
              </a:p>
            </p:txBody>
          </p:sp>
          <p:pic>
            <p:nvPicPr>
              <p:cNvPr id="6" name="Picture 5">
                <a:extLst>
                  <a:ext uri="{FF2B5EF4-FFF2-40B4-BE49-F238E27FC236}">
                    <a16:creationId xmlns:a16="http://schemas.microsoft.com/office/drawing/2014/main" id="{61B61251-5FE2-E740-9B44-2AF8158F7807}"/>
                  </a:ext>
                </a:extLst>
              </p:cNvPr>
              <p:cNvPicPr>
                <a:picLocks noChangeAspect="1"/>
              </p:cNvPicPr>
              <p:nvPr/>
            </p:nvPicPr>
            <p:blipFill>
              <a:blip r:embed="rId2"/>
              <a:stretch>
                <a:fillRect/>
              </a:stretch>
            </p:blipFill>
            <p:spPr>
              <a:xfrm>
                <a:off x="9696261" y="4147871"/>
                <a:ext cx="1022809" cy="1022809"/>
              </a:xfrm>
              <a:prstGeom prst="rect">
                <a:avLst/>
              </a:prstGeom>
            </p:spPr>
          </p:pic>
          <p:pic>
            <p:nvPicPr>
              <p:cNvPr id="20" name="Picture 19">
                <a:extLst>
                  <a:ext uri="{FF2B5EF4-FFF2-40B4-BE49-F238E27FC236}">
                    <a16:creationId xmlns:a16="http://schemas.microsoft.com/office/drawing/2014/main" id="{5C491684-9466-3B4B-AFA3-7A947561A7A5}"/>
                  </a:ext>
                </a:extLst>
              </p:cNvPr>
              <p:cNvPicPr>
                <a:picLocks noChangeAspect="1"/>
              </p:cNvPicPr>
              <p:nvPr/>
            </p:nvPicPr>
            <p:blipFill>
              <a:blip r:embed="rId3"/>
              <a:stretch>
                <a:fillRect/>
              </a:stretch>
            </p:blipFill>
            <p:spPr>
              <a:xfrm>
                <a:off x="6691603" y="4147871"/>
                <a:ext cx="1022810" cy="1022810"/>
              </a:xfrm>
              <a:prstGeom prst="rect">
                <a:avLst/>
              </a:prstGeom>
            </p:spPr>
          </p:pic>
          <p:pic>
            <p:nvPicPr>
              <p:cNvPr id="22" name="Picture 21">
                <a:extLst>
                  <a:ext uri="{FF2B5EF4-FFF2-40B4-BE49-F238E27FC236}">
                    <a16:creationId xmlns:a16="http://schemas.microsoft.com/office/drawing/2014/main" id="{A95E34F6-FA7D-5C43-BB59-AAEC8A2DED37}"/>
                  </a:ext>
                </a:extLst>
              </p:cNvPr>
              <p:cNvPicPr>
                <a:picLocks noChangeAspect="1"/>
              </p:cNvPicPr>
              <p:nvPr/>
            </p:nvPicPr>
            <p:blipFill>
              <a:blip r:embed="rId4"/>
              <a:stretch>
                <a:fillRect/>
              </a:stretch>
            </p:blipFill>
            <p:spPr>
              <a:xfrm>
                <a:off x="3576117" y="4147871"/>
                <a:ext cx="1058930" cy="1058930"/>
              </a:xfrm>
              <a:prstGeom prst="rect">
                <a:avLst/>
              </a:prstGeom>
            </p:spPr>
          </p:pic>
          <p:pic>
            <p:nvPicPr>
              <p:cNvPr id="24" name="Picture 23">
                <a:extLst>
                  <a:ext uri="{FF2B5EF4-FFF2-40B4-BE49-F238E27FC236}">
                    <a16:creationId xmlns:a16="http://schemas.microsoft.com/office/drawing/2014/main" id="{99C9EABF-4BE1-9E43-95A2-C2EBF9585B6D}"/>
                  </a:ext>
                </a:extLst>
              </p:cNvPr>
              <p:cNvPicPr>
                <a:picLocks noChangeAspect="1"/>
              </p:cNvPicPr>
              <p:nvPr/>
            </p:nvPicPr>
            <p:blipFill>
              <a:blip r:embed="rId5"/>
              <a:stretch>
                <a:fillRect/>
              </a:stretch>
            </p:blipFill>
            <p:spPr>
              <a:xfrm>
                <a:off x="778598" y="4147871"/>
                <a:ext cx="1022809" cy="1022809"/>
              </a:xfrm>
              <a:prstGeom prst="rect">
                <a:avLst/>
              </a:prstGeom>
            </p:spPr>
          </p:pic>
        </p:grpSp>
        <p:cxnSp>
          <p:nvCxnSpPr>
            <p:cNvPr id="26" name="Straight Connector 25">
              <a:extLst>
                <a:ext uri="{FF2B5EF4-FFF2-40B4-BE49-F238E27FC236}">
                  <a16:creationId xmlns:a16="http://schemas.microsoft.com/office/drawing/2014/main" id="{347E63B0-14F9-7D4A-97C7-C4FE05D05DBC}"/>
                </a:ext>
              </a:extLst>
            </p:cNvPr>
            <p:cNvCxnSpPr/>
            <p:nvPr/>
          </p:nvCxnSpPr>
          <p:spPr>
            <a:xfrm>
              <a:off x="1638677" y="3180080"/>
              <a:ext cx="2091349" cy="0"/>
            </a:xfrm>
            <a:prstGeom prst="line">
              <a:avLst/>
            </a:prstGeom>
            <a:ln w="28575">
              <a:solidFill>
                <a:srgbClr val="00468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C2272B-F73C-D641-8260-9A5DF023E522}"/>
                </a:ext>
              </a:extLst>
            </p:cNvPr>
            <p:cNvCxnSpPr/>
            <p:nvPr/>
          </p:nvCxnSpPr>
          <p:spPr>
            <a:xfrm>
              <a:off x="4605397" y="3180080"/>
              <a:ext cx="2091349" cy="0"/>
            </a:xfrm>
            <a:prstGeom prst="line">
              <a:avLst/>
            </a:prstGeom>
            <a:ln w="28575">
              <a:solidFill>
                <a:srgbClr val="00468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B1038B-7981-9745-A474-CFD72340A798}"/>
                </a:ext>
              </a:extLst>
            </p:cNvPr>
            <p:cNvCxnSpPr/>
            <p:nvPr/>
          </p:nvCxnSpPr>
          <p:spPr>
            <a:xfrm>
              <a:off x="7531477" y="3180080"/>
              <a:ext cx="2091349" cy="0"/>
            </a:xfrm>
            <a:prstGeom prst="line">
              <a:avLst/>
            </a:prstGeom>
            <a:ln w="28575">
              <a:solidFill>
                <a:srgbClr val="0046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075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09C470-2388-6F4C-98DA-A11720F7AB2D}"/>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191B24-0C7B-5046-A6F3-535335E8DD96}"/>
              </a:ext>
            </a:extLst>
          </p:cNvPr>
          <p:cNvSpPr txBox="1"/>
          <p:nvPr/>
        </p:nvSpPr>
        <p:spPr>
          <a:xfrm>
            <a:off x="3052824"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877814FB-66E1-1945-96D4-B37D01B64F09}"/>
              </a:ext>
            </a:extLst>
          </p:cNvPr>
          <p:cNvPicPr>
            <a:picLocks noChangeAspect="1"/>
          </p:cNvPicPr>
          <p:nvPr/>
        </p:nvPicPr>
        <p:blipFill>
          <a:blip r:embed="rId2"/>
          <a:stretch>
            <a:fillRect/>
          </a:stretch>
        </p:blipFill>
        <p:spPr>
          <a:xfrm>
            <a:off x="3680044" y="511117"/>
            <a:ext cx="790761" cy="790761"/>
          </a:xfrm>
          <a:prstGeom prst="rect">
            <a:avLst/>
          </a:prstGeom>
        </p:spPr>
      </p:pic>
      <p:pic>
        <p:nvPicPr>
          <p:cNvPr id="10" name="Picture 9">
            <a:extLst>
              <a:ext uri="{FF2B5EF4-FFF2-40B4-BE49-F238E27FC236}">
                <a16:creationId xmlns:a16="http://schemas.microsoft.com/office/drawing/2014/main" id="{E227FA84-D939-984E-8753-921656FBDB9C}"/>
              </a:ext>
            </a:extLst>
          </p:cNvPr>
          <p:cNvPicPr>
            <a:picLocks noChangeAspect="1"/>
          </p:cNvPicPr>
          <p:nvPr/>
        </p:nvPicPr>
        <p:blipFill>
          <a:blip r:embed="rId3"/>
          <a:stretch>
            <a:fillRect/>
          </a:stretch>
        </p:blipFill>
        <p:spPr>
          <a:xfrm>
            <a:off x="2428400" y="1690258"/>
            <a:ext cx="7445935" cy="3975121"/>
          </a:xfrm>
          <a:prstGeom prst="rect">
            <a:avLst/>
          </a:prstGeom>
        </p:spPr>
      </p:pic>
      <p:pic>
        <p:nvPicPr>
          <p:cNvPr id="3" name="Picture 2">
            <a:extLst>
              <a:ext uri="{FF2B5EF4-FFF2-40B4-BE49-F238E27FC236}">
                <a16:creationId xmlns:a16="http://schemas.microsoft.com/office/drawing/2014/main" id="{A3EDF5B5-E57A-4702-B1D4-D9DDCD51BB61}"/>
              </a:ext>
            </a:extLst>
          </p:cNvPr>
          <p:cNvPicPr>
            <a:picLocks noChangeAspect="1"/>
          </p:cNvPicPr>
          <p:nvPr/>
        </p:nvPicPr>
        <p:blipFill>
          <a:blip r:embed="rId4"/>
          <a:stretch>
            <a:fillRect/>
          </a:stretch>
        </p:blipFill>
        <p:spPr>
          <a:xfrm>
            <a:off x="3618814" y="1949406"/>
            <a:ext cx="5037037" cy="3212904"/>
          </a:xfrm>
          <a:prstGeom prst="rect">
            <a:avLst/>
          </a:prstGeom>
        </p:spPr>
      </p:pic>
      <p:sp>
        <p:nvSpPr>
          <p:cNvPr id="6" name="TextBox 5"/>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spTree>
    <p:extLst>
      <p:ext uri="{BB962C8B-B14F-4D97-AF65-F5344CB8AC3E}">
        <p14:creationId xmlns:p14="http://schemas.microsoft.com/office/powerpoint/2010/main" val="276200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712718" y="1804091"/>
            <a:ext cx="9593509" cy="3886200"/>
          </a:xfrm>
        </p:spPr>
        <p:txBody>
          <a:bodyPr/>
          <a:lstStyle/>
          <a:p>
            <a:r>
              <a:rPr lang="en-US" sz="1800" dirty="0">
                <a:latin typeface="Raleway" panose="020B0503030101060003" pitchFamily="34" charset="77"/>
              </a:rPr>
              <a:t>It’s important to understand that your logo and brand are not the same thing </a:t>
            </a:r>
          </a:p>
          <a:p>
            <a:r>
              <a:rPr lang="en-US" sz="1800" dirty="0">
                <a:latin typeface="Raleway" panose="020B0503030101060003" pitchFamily="34" charset="77"/>
              </a:rPr>
              <a:t>Your logo is a outward facing component of your brand</a:t>
            </a:r>
          </a:p>
          <a:p>
            <a:r>
              <a:rPr lang="en-US" sz="1800" dirty="0">
                <a:latin typeface="Raleway" panose="020B0503030101060003" pitchFamily="34" charset="77"/>
              </a:rPr>
              <a:t>Your brand is much deeper-it’s creating a rich, consistent, clear meaning system.  It defines what you stand for</a:t>
            </a:r>
          </a:p>
          <a:p>
            <a:r>
              <a:rPr lang="en-US" sz="1800" dirty="0">
                <a:latin typeface="Raleway" panose="020B0503030101060003" pitchFamily="34" charset="77"/>
              </a:rPr>
              <a:t>Think about brands such as Nike, Google, Disney, Ford, Starbucks, and Apple- what makes them iconic?</a:t>
            </a:r>
          </a:p>
          <a:p>
            <a:r>
              <a:rPr lang="en-US" sz="1800" dirty="0">
                <a:latin typeface="Raleway" panose="020B0503030101060003" pitchFamily="34" charset="77"/>
              </a:rPr>
              <a:t>Good branding is branding plus creating something that differentiates you from your competitors</a:t>
            </a:r>
          </a:p>
          <a:p>
            <a:pPr lvl="1"/>
            <a:r>
              <a:rPr lang="en-US" sz="1400" dirty="0">
                <a:latin typeface="Raleway" panose="020B0503030101060003" pitchFamily="34" charset="77"/>
              </a:rPr>
              <a:t>It connects you to your customers to create loyalty</a:t>
            </a:r>
          </a:p>
          <a:p>
            <a:pPr lvl="1"/>
            <a:r>
              <a:rPr lang="en-US" sz="1400" dirty="0">
                <a:latin typeface="Raleway" panose="020B0503030101060003" pitchFamily="34" charset="77"/>
              </a:rPr>
              <a:t>It creates a sense of identity and connection to create an aspirational self</a:t>
            </a:r>
          </a:p>
          <a:p>
            <a:r>
              <a:rPr lang="en-US" sz="1800" dirty="0">
                <a:latin typeface="Raleway" panose="020B0503030101060003" pitchFamily="34" charset="77"/>
              </a:rPr>
              <a:t>Once that deep connection is made you create a powerful switching cost that essentially protects your brand and draws them into to everything you do</a:t>
            </a:r>
          </a:p>
          <a:p>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782EF87D-BDB6-6443-B1DA-A802E4740FAE}"/>
              </a:ext>
            </a:extLst>
          </p:cNvPr>
          <p:cNvSpPr txBox="1"/>
          <p:nvPr/>
        </p:nvSpPr>
        <p:spPr>
          <a:xfrm>
            <a:off x="651729" y="1043235"/>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
        <p:nvSpPr>
          <p:cNvPr id="10" name="TextBox 9">
            <a:extLst>
              <a:ext uri="{FF2B5EF4-FFF2-40B4-BE49-F238E27FC236}">
                <a16:creationId xmlns:a16="http://schemas.microsoft.com/office/drawing/2014/main" id="{759EBE8E-9C40-4948-960C-3D67CE5D54F5}"/>
              </a:ext>
            </a:extLst>
          </p:cNvPr>
          <p:cNvSpPr txBox="1"/>
          <p:nvPr/>
        </p:nvSpPr>
        <p:spPr>
          <a:xfrm>
            <a:off x="651729"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Tree>
    <p:extLst>
      <p:ext uri="{BB962C8B-B14F-4D97-AF65-F5344CB8AC3E}">
        <p14:creationId xmlns:p14="http://schemas.microsoft.com/office/powerpoint/2010/main" val="1482953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327188-4978-B642-A1A4-D035A3779125}"/>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1BB6C3-468D-0F49-A820-ED63F02E5D1B}"/>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E55194DC-1FC8-C749-89F5-6D1F899B768A}"/>
              </a:ext>
            </a:extLst>
          </p:cNvPr>
          <p:cNvPicPr>
            <a:picLocks noChangeAspect="1"/>
          </p:cNvPicPr>
          <p:nvPr/>
        </p:nvPicPr>
        <p:blipFill>
          <a:blip r:embed="rId2"/>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6E802910-60CF-444D-80FF-8C8796E05160}"/>
              </a:ext>
            </a:extLst>
          </p:cNvPr>
          <p:cNvPicPr>
            <a:picLocks noChangeAspect="1"/>
          </p:cNvPicPr>
          <p:nvPr/>
        </p:nvPicPr>
        <p:blipFill>
          <a:blip r:embed="rId3"/>
          <a:stretch>
            <a:fillRect/>
          </a:stretch>
        </p:blipFill>
        <p:spPr>
          <a:xfrm>
            <a:off x="2428400" y="1690258"/>
            <a:ext cx="7445935" cy="3975121"/>
          </a:xfrm>
          <a:prstGeom prst="rect">
            <a:avLst/>
          </a:prstGeom>
        </p:spPr>
      </p:pic>
      <p:sp>
        <p:nvSpPr>
          <p:cNvPr id="12" name="TextBox 11">
            <a:extLst>
              <a:ext uri="{FF2B5EF4-FFF2-40B4-BE49-F238E27FC236}">
                <a16:creationId xmlns:a16="http://schemas.microsoft.com/office/drawing/2014/main" id="{3AB792D5-53EE-F94C-A837-A43873C12862}"/>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4" name="Picture 3">
            <a:extLst>
              <a:ext uri="{FF2B5EF4-FFF2-40B4-BE49-F238E27FC236}">
                <a16:creationId xmlns:a16="http://schemas.microsoft.com/office/drawing/2014/main" id="{4E1CF318-E959-4A31-A6CE-F482A590997F}"/>
              </a:ext>
            </a:extLst>
          </p:cNvPr>
          <p:cNvPicPr>
            <a:picLocks noChangeAspect="1"/>
          </p:cNvPicPr>
          <p:nvPr/>
        </p:nvPicPr>
        <p:blipFill>
          <a:blip r:embed="rId4"/>
          <a:stretch>
            <a:fillRect/>
          </a:stretch>
        </p:blipFill>
        <p:spPr>
          <a:xfrm>
            <a:off x="3569898" y="1950026"/>
            <a:ext cx="5134263" cy="3206166"/>
          </a:xfrm>
          <a:prstGeom prst="rect">
            <a:avLst/>
          </a:prstGeom>
        </p:spPr>
      </p:pic>
    </p:spTree>
    <p:extLst>
      <p:ext uri="{BB962C8B-B14F-4D97-AF65-F5344CB8AC3E}">
        <p14:creationId xmlns:p14="http://schemas.microsoft.com/office/powerpoint/2010/main" val="385786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1889735"/>
            <a:ext cx="9876690" cy="3886200"/>
          </a:xfrm>
        </p:spPr>
        <p:txBody>
          <a:bodyPr/>
          <a:lstStyle/>
          <a:p>
            <a:r>
              <a:rPr lang="en-US" sz="1800" dirty="0">
                <a:latin typeface="Raleway" panose="020B0503030101060003" pitchFamily="34" charset="77"/>
              </a:rPr>
              <a:t>Continual improvements in technology has given marketers more quantitative data on their customers but some struggle on how to use it </a:t>
            </a:r>
          </a:p>
          <a:p>
            <a:r>
              <a:rPr lang="en-US" sz="1800" dirty="0">
                <a:latin typeface="Raleway" panose="020B0503030101060003" pitchFamily="34" charset="77"/>
              </a:rPr>
              <a:t>Marketers needs to find the balance between using data and insights based on their goals</a:t>
            </a:r>
          </a:p>
          <a:p>
            <a:pPr lvl="1"/>
            <a:r>
              <a:rPr lang="en-US" sz="1400" dirty="0">
                <a:latin typeface="Raleway" panose="020B0503030101060003" pitchFamily="34" charset="77"/>
              </a:rPr>
              <a:t>Walmart more focused on the cost side and is less concerned with customer intimacy</a:t>
            </a:r>
          </a:p>
          <a:p>
            <a:pPr lvl="1"/>
            <a:r>
              <a:rPr lang="en-US" sz="1400" dirty="0">
                <a:latin typeface="Raleway" panose="020B0503030101060003" pitchFamily="34" charset="77"/>
              </a:rPr>
              <a:t>Whirlpool and Proctor and Gamble using customer information to build concept banks to drive new product development</a:t>
            </a:r>
          </a:p>
          <a:p>
            <a:r>
              <a:rPr lang="en-US" sz="1800" dirty="0">
                <a:latin typeface="Raleway" panose="020B0503030101060003" pitchFamily="34" charset="77"/>
              </a:rPr>
              <a:t>A balance between new and old market research techniques are being used to gather qualitative data</a:t>
            </a:r>
            <a:endParaRPr lang="en-US" sz="1400" dirty="0">
              <a:latin typeface="Raleway" panose="020B0503030101060003" pitchFamily="34" charset="77"/>
            </a:endParaRPr>
          </a:p>
          <a:p>
            <a:pPr lvl="1"/>
            <a:r>
              <a:rPr lang="en-US" sz="1400" dirty="0">
                <a:latin typeface="Raleway" panose="020B0503030101060003" pitchFamily="34" charset="77"/>
              </a:rPr>
              <a:t>Projective opinions and attitudes</a:t>
            </a:r>
          </a:p>
          <a:p>
            <a:pPr lvl="1"/>
            <a:r>
              <a:rPr lang="en-US" sz="1400" dirty="0">
                <a:latin typeface="Raleway" panose="020B0503030101060003" pitchFamily="34" charset="77"/>
              </a:rPr>
              <a:t>The Harley-Davidson approach (brand communities)</a:t>
            </a:r>
          </a:p>
          <a:p>
            <a:pPr lvl="1"/>
            <a:r>
              <a:rPr lang="en-US" sz="1400" dirty="0">
                <a:latin typeface="Raleway" panose="020B0503030101060003" pitchFamily="34" charset="77"/>
              </a:rPr>
              <a:t>Split-Cable system</a:t>
            </a:r>
          </a:p>
          <a:p>
            <a:pPr lvl="1"/>
            <a:r>
              <a:rPr lang="en-US" sz="1400" dirty="0">
                <a:latin typeface="Raleway" panose="020B0503030101060003" pitchFamily="34" charset="77"/>
              </a:rPr>
              <a:t>Customer Advisory boards</a:t>
            </a:r>
          </a:p>
          <a:p>
            <a:pPr lvl="1"/>
            <a:endParaRPr lang="en-US" sz="1400" dirty="0">
              <a:latin typeface="Raleway" panose="020B0503030101060003" pitchFamily="34" charset="77"/>
            </a:endParaRPr>
          </a:p>
          <a:p>
            <a:pPr lvl="1"/>
            <a:endParaRPr lang="en-US" sz="1400" dirty="0">
              <a:latin typeface="Raleway" panose="020B0503030101060003" pitchFamily="34" charset="77"/>
            </a:endParaRPr>
          </a:p>
          <a:p>
            <a:pPr lvl="2"/>
            <a:endParaRPr lang="en-US" sz="1000" dirty="0">
              <a:latin typeface="Raleway" panose="020B0503030101060003" pitchFamily="34" charset="77"/>
            </a:endParaRPr>
          </a:p>
          <a:p>
            <a:pPr lvl="2"/>
            <a:endParaRPr lang="en-US" sz="1000" dirty="0">
              <a:latin typeface="Raleway" panose="020B0503030101060003" pitchFamily="34" charset="77"/>
            </a:endParaRPr>
          </a:p>
          <a:p>
            <a:pPr lvl="1"/>
            <a:endParaRPr lang="en-US" sz="1400" dirty="0">
              <a:latin typeface="Raleway" panose="020B0503030101060003" pitchFamily="34" charset="77"/>
            </a:endParaRPr>
          </a:p>
        </p:txBody>
      </p:sp>
      <p:sp>
        <p:nvSpPr>
          <p:cNvPr id="9" name="TextBox 8">
            <a:extLst>
              <a:ext uri="{FF2B5EF4-FFF2-40B4-BE49-F238E27FC236}">
                <a16:creationId xmlns:a16="http://schemas.microsoft.com/office/drawing/2014/main" id="{264DA53C-D006-C443-BFC8-8813A49019D7}"/>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22E11353-5985-D347-89E0-3D91E4BF379F}"/>
              </a:ext>
            </a:extLst>
          </p:cNvPr>
          <p:cNvSpPr txBox="1"/>
          <p:nvPr/>
        </p:nvSpPr>
        <p:spPr>
          <a:xfrm>
            <a:off x="651729" y="983600"/>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372819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1A115E-63A6-9746-B205-7755897BE798}"/>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E9EEE5B-4535-2240-AA92-1C358183073A}"/>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15" name="Picture 14">
            <a:extLst>
              <a:ext uri="{FF2B5EF4-FFF2-40B4-BE49-F238E27FC236}">
                <a16:creationId xmlns:a16="http://schemas.microsoft.com/office/drawing/2014/main" id="{28D50E8B-07E1-0648-99EE-686282343464}"/>
              </a:ext>
            </a:extLst>
          </p:cNvPr>
          <p:cNvPicPr>
            <a:picLocks noChangeAspect="1"/>
          </p:cNvPicPr>
          <p:nvPr/>
        </p:nvPicPr>
        <p:blipFill>
          <a:blip r:embed="rId2"/>
          <a:stretch>
            <a:fillRect/>
          </a:stretch>
        </p:blipFill>
        <p:spPr>
          <a:xfrm>
            <a:off x="3807366" y="511117"/>
            <a:ext cx="790761" cy="790761"/>
          </a:xfrm>
          <a:prstGeom prst="rect">
            <a:avLst/>
          </a:prstGeom>
        </p:spPr>
      </p:pic>
      <p:pic>
        <p:nvPicPr>
          <p:cNvPr id="16" name="Picture 15">
            <a:extLst>
              <a:ext uri="{FF2B5EF4-FFF2-40B4-BE49-F238E27FC236}">
                <a16:creationId xmlns:a16="http://schemas.microsoft.com/office/drawing/2014/main" id="{EC8661CA-38CD-1E4C-8BEA-592CE2A9B3A8}"/>
              </a:ext>
            </a:extLst>
          </p:cNvPr>
          <p:cNvPicPr>
            <a:picLocks noChangeAspect="1"/>
          </p:cNvPicPr>
          <p:nvPr/>
        </p:nvPicPr>
        <p:blipFill>
          <a:blip r:embed="rId3"/>
          <a:stretch>
            <a:fillRect/>
          </a:stretch>
        </p:blipFill>
        <p:spPr>
          <a:xfrm>
            <a:off x="2428400" y="1690258"/>
            <a:ext cx="7445935" cy="3975121"/>
          </a:xfrm>
          <a:prstGeom prst="rect">
            <a:avLst/>
          </a:prstGeom>
        </p:spPr>
      </p:pic>
      <p:sp>
        <p:nvSpPr>
          <p:cNvPr id="17" name="TextBox 16">
            <a:extLst>
              <a:ext uri="{FF2B5EF4-FFF2-40B4-BE49-F238E27FC236}">
                <a16:creationId xmlns:a16="http://schemas.microsoft.com/office/drawing/2014/main" id="{045FD48D-A884-BD4F-9344-727487E1A552}"/>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5" name="Picture 4">
            <a:extLst>
              <a:ext uri="{FF2B5EF4-FFF2-40B4-BE49-F238E27FC236}">
                <a16:creationId xmlns:a16="http://schemas.microsoft.com/office/drawing/2014/main" id="{ADB9786D-000F-4367-98F4-FD2B0A31043C}"/>
              </a:ext>
            </a:extLst>
          </p:cNvPr>
          <p:cNvPicPr>
            <a:picLocks noChangeAspect="1"/>
          </p:cNvPicPr>
          <p:nvPr/>
        </p:nvPicPr>
        <p:blipFill>
          <a:blip r:embed="rId4"/>
          <a:stretch>
            <a:fillRect/>
          </a:stretch>
        </p:blipFill>
        <p:spPr>
          <a:xfrm>
            <a:off x="3622876" y="1944052"/>
            <a:ext cx="5081286" cy="3203889"/>
          </a:xfrm>
          <a:prstGeom prst="rect">
            <a:avLst/>
          </a:prstGeom>
        </p:spPr>
      </p:pic>
    </p:spTree>
    <p:extLst>
      <p:ext uri="{BB962C8B-B14F-4D97-AF65-F5344CB8AC3E}">
        <p14:creationId xmlns:p14="http://schemas.microsoft.com/office/powerpoint/2010/main" val="34954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84075" y="1742421"/>
            <a:ext cx="10823849" cy="3886200"/>
          </a:xfrm>
        </p:spPr>
        <p:txBody>
          <a:bodyPr>
            <a:normAutofit fontScale="92500" lnSpcReduction="20000"/>
          </a:bodyPr>
          <a:lstStyle/>
          <a:p>
            <a:pPr>
              <a:lnSpc>
                <a:spcPct val="110000"/>
              </a:lnSpc>
            </a:pPr>
            <a:r>
              <a:rPr lang="en-US" sz="1800" dirty="0">
                <a:latin typeface="Raleway" panose="020B0503030101060003" pitchFamily="34" charset="77"/>
              </a:rPr>
              <a:t>John Feldmeth- CEO of Interbrand North America, rates and reviews the best global brands</a:t>
            </a:r>
          </a:p>
          <a:p>
            <a:pPr>
              <a:lnSpc>
                <a:spcPct val="110000"/>
              </a:lnSpc>
            </a:pPr>
            <a:r>
              <a:rPr lang="en-US" sz="1800" dirty="0">
                <a:latin typeface="Raleway" panose="020B0503030101060003" pitchFamily="34" charset="77"/>
              </a:rPr>
              <a:t>Your brand can be viewed as an asset.  It has quantifiable economic value</a:t>
            </a:r>
          </a:p>
          <a:p>
            <a:pPr>
              <a:lnSpc>
                <a:spcPct val="110000"/>
              </a:lnSpc>
            </a:pPr>
            <a:r>
              <a:rPr lang="en-US" sz="1800" dirty="0">
                <a:latin typeface="Raleway" panose="020B0503030101060003" pitchFamily="34" charset="77"/>
              </a:rPr>
              <a:t>How brands are built today is different. Brands are now outcomes of extraordinary experiences.  “This is who I am, believe in me”</a:t>
            </a:r>
          </a:p>
          <a:p>
            <a:pPr>
              <a:lnSpc>
                <a:spcPct val="110000"/>
              </a:lnSpc>
            </a:pPr>
            <a:r>
              <a:rPr lang="en-US" sz="1800" dirty="0">
                <a:latin typeface="Raleway" panose="020B0503030101060003" pitchFamily="34" charset="77"/>
              </a:rPr>
              <a:t>Many of the brands on the list are defined as “cohesive businesses” and are growing much faster </a:t>
            </a:r>
          </a:p>
          <a:p>
            <a:pPr lvl="1">
              <a:lnSpc>
                <a:spcPct val="110000"/>
              </a:lnSpc>
            </a:pPr>
            <a:r>
              <a:rPr lang="en-US" sz="1400" dirty="0">
                <a:latin typeface="Raleway" panose="020B0503030101060003" pitchFamily="34" charset="77"/>
              </a:rPr>
              <a:t>Ecosystem effects</a:t>
            </a:r>
          </a:p>
          <a:p>
            <a:pPr lvl="1">
              <a:lnSpc>
                <a:spcPct val="110000"/>
              </a:lnSpc>
            </a:pPr>
            <a:r>
              <a:rPr lang="en-US" sz="1400" dirty="0">
                <a:latin typeface="Raleway" panose="020B0503030101060003" pitchFamily="34" charset="77"/>
              </a:rPr>
              <a:t>Consistent narrative</a:t>
            </a:r>
          </a:p>
          <a:p>
            <a:pPr lvl="1">
              <a:lnSpc>
                <a:spcPct val="110000"/>
              </a:lnSpc>
            </a:pPr>
            <a:r>
              <a:rPr lang="en-US" sz="1400" dirty="0">
                <a:latin typeface="Raleway" panose="020B0503030101060003" pitchFamily="34" charset="77"/>
              </a:rPr>
              <a:t>Connective experiences</a:t>
            </a:r>
          </a:p>
          <a:p>
            <a:pPr>
              <a:lnSpc>
                <a:spcPct val="110000"/>
              </a:lnSpc>
            </a:pPr>
            <a:r>
              <a:rPr lang="en-US" sz="1800" dirty="0">
                <a:latin typeface="Raleway" panose="020B0503030101060003" pitchFamily="34" charset="77"/>
              </a:rPr>
              <a:t>We are moving into the age of “you”- our brand experiences will be user defined, e.g., Amazon</a:t>
            </a:r>
          </a:p>
          <a:p>
            <a:pPr>
              <a:lnSpc>
                <a:spcPct val="110000"/>
              </a:lnSpc>
            </a:pPr>
            <a:r>
              <a:rPr lang="en-US" sz="1800" dirty="0">
                <a:latin typeface="Raleway" panose="020B0503030101060003" pitchFamily="34" charset="77"/>
              </a:rPr>
              <a:t>Lego (great brand experience), Nissan (products are synced with customer insights), and GE (reinventing itself and investing in technology) are among the top global brands.  Betterment (great user interface, empowering your 401K) and Warby Parker (great experience, price, product) are breakthrough brands to keep your eye on</a:t>
            </a:r>
          </a:p>
          <a:p>
            <a:pPr>
              <a:lnSpc>
                <a:spcPct val="110000"/>
              </a:lnSpc>
            </a:pPr>
            <a:endParaRPr lang="en-US" sz="1800" dirty="0">
              <a:latin typeface="Raleway" panose="020B0503030101060003" pitchFamily="34" charset="77"/>
            </a:endParaRPr>
          </a:p>
          <a:p>
            <a:pPr lvl="1">
              <a:lnSpc>
                <a:spcPct val="110000"/>
              </a:lnSpc>
            </a:pPr>
            <a:endParaRPr lang="en-US" sz="1400" dirty="0">
              <a:latin typeface="Raleway" panose="020B0503030101060003" pitchFamily="34" charset="77"/>
            </a:endParaRPr>
          </a:p>
          <a:p>
            <a:pPr lvl="2">
              <a:lnSpc>
                <a:spcPct val="110000"/>
              </a:lnSpc>
            </a:pPr>
            <a:endParaRPr lang="en-US" sz="1000" dirty="0">
              <a:latin typeface="Raleway" panose="020B0503030101060003" pitchFamily="34" charset="77"/>
            </a:endParaRPr>
          </a:p>
          <a:p>
            <a:pPr lvl="2">
              <a:lnSpc>
                <a:spcPct val="110000"/>
              </a:lnSpc>
            </a:pPr>
            <a:endParaRPr lang="en-US" sz="1000" dirty="0">
              <a:latin typeface="Raleway" panose="020B0503030101060003" pitchFamily="34" charset="77"/>
            </a:endParaRPr>
          </a:p>
          <a:p>
            <a:pPr lvl="1">
              <a:lnSpc>
                <a:spcPct val="110000"/>
              </a:lnSpc>
            </a:pPr>
            <a:endParaRPr lang="en-US" sz="1400" dirty="0">
              <a:latin typeface="Raleway" panose="020B0503030101060003" pitchFamily="34" charset="77"/>
            </a:endParaRPr>
          </a:p>
        </p:txBody>
      </p:sp>
      <p:sp>
        <p:nvSpPr>
          <p:cNvPr id="9" name="TextBox 8">
            <a:extLst>
              <a:ext uri="{FF2B5EF4-FFF2-40B4-BE49-F238E27FC236}">
                <a16:creationId xmlns:a16="http://schemas.microsoft.com/office/drawing/2014/main" id="{3438805D-0927-8D44-AC06-1BE00B774A1C}"/>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03E7E03E-4FEE-3D4A-9576-F64629EA8E61}"/>
              </a:ext>
            </a:extLst>
          </p:cNvPr>
          <p:cNvSpPr txBox="1"/>
          <p:nvPr/>
        </p:nvSpPr>
        <p:spPr>
          <a:xfrm>
            <a:off x="651729" y="993540"/>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2392891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CF40D5-80C0-9A4D-9CCB-AF9CD655B9EE}"/>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F2E181-39D6-D942-8BC5-7EDEE2853685}"/>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75DB2D71-C84E-A049-8E69-E0FF387FF77D}"/>
              </a:ext>
            </a:extLst>
          </p:cNvPr>
          <p:cNvPicPr>
            <a:picLocks noChangeAspect="1"/>
          </p:cNvPicPr>
          <p:nvPr/>
        </p:nvPicPr>
        <p:blipFill>
          <a:blip r:embed="rId2"/>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B1763F4F-E9CF-2648-BC25-19C9754777D4}"/>
              </a:ext>
            </a:extLst>
          </p:cNvPr>
          <p:cNvPicPr>
            <a:picLocks noChangeAspect="1"/>
          </p:cNvPicPr>
          <p:nvPr/>
        </p:nvPicPr>
        <p:blipFill>
          <a:blip r:embed="rId3"/>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4C24BDC7-E7BA-5947-B9E2-1989F1632D5C}"/>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3" name="Picture 2">
            <a:extLst>
              <a:ext uri="{FF2B5EF4-FFF2-40B4-BE49-F238E27FC236}">
                <a16:creationId xmlns:a16="http://schemas.microsoft.com/office/drawing/2014/main" id="{D47FFE84-4B35-4A6F-B879-9EB6927D37FC}"/>
              </a:ext>
            </a:extLst>
          </p:cNvPr>
          <p:cNvPicPr>
            <a:picLocks noChangeAspect="1"/>
          </p:cNvPicPr>
          <p:nvPr/>
        </p:nvPicPr>
        <p:blipFill>
          <a:blip r:embed="rId4"/>
          <a:stretch>
            <a:fillRect/>
          </a:stretch>
        </p:blipFill>
        <p:spPr>
          <a:xfrm>
            <a:off x="3562275" y="1938548"/>
            <a:ext cx="5118738" cy="3174449"/>
          </a:xfrm>
          <a:prstGeom prst="rect">
            <a:avLst/>
          </a:prstGeom>
        </p:spPr>
      </p:pic>
    </p:spTree>
    <p:extLst>
      <p:ext uri="{BB962C8B-B14F-4D97-AF65-F5344CB8AC3E}">
        <p14:creationId xmlns:p14="http://schemas.microsoft.com/office/powerpoint/2010/main" val="195606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1762297"/>
            <a:ext cx="10816727" cy="3886200"/>
          </a:xfrm>
        </p:spPr>
        <p:txBody>
          <a:bodyPr/>
          <a:lstStyle/>
          <a:p>
            <a:pPr>
              <a:lnSpc>
                <a:spcPct val="100000"/>
              </a:lnSpc>
            </a:pPr>
            <a:r>
              <a:rPr lang="en-US" sz="1800" dirty="0">
                <a:latin typeface="Raleway" panose="020B0503030101060003" pitchFamily="34" charset="77"/>
              </a:rPr>
              <a:t>Chocolate is actually good for you!  Studies show that the flavanols in cocoa can promote healthy blood vessel function leading to improved brain, heart, and skin health</a:t>
            </a:r>
          </a:p>
          <a:p>
            <a:pPr>
              <a:lnSpc>
                <a:spcPct val="100000"/>
              </a:lnSpc>
            </a:pPr>
            <a:r>
              <a:rPr lang="en-US" sz="1800" dirty="0">
                <a:latin typeface="Raleway" panose="020B0503030101060003" pitchFamily="34" charset="77"/>
              </a:rPr>
              <a:t>Wharton Alums Alan Frost and Beth Lorge started Flavanaturals,  a company serving up healthy ways to get beneficial doses of flavanols</a:t>
            </a:r>
          </a:p>
          <a:p>
            <a:pPr lvl="1">
              <a:lnSpc>
                <a:spcPct val="100000"/>
              </a:lnSpc>
            </a:pPr>
            <a:r>
              <a:rPr lang="en-US" sz="1400" dirty="0">
                <a:latin typeface="Raleway" panose="020B0503030101060003" pitchFamily="34" charset="77"/>
              </a:rPr>
              <a:t>Their bars contain 5x and their drink mix contains 9x the flavanols of a dark chocolate bar</a:t>
            </a:r>
          </a:p>
          <a:p>
            <a:pPr>
              <a:lnSpc>
                <a:spcPct val="100000"/>
              </a:lnSpc>
            </a:pPr>
            <a:r>
              <a:rPr lang="en-US" sz="1800" dirty="0">
                <a:latin typeface="Raleway" panose="020B0503030101060003" pitchFamily="34" charset="77"/>
              </a:rPr>
              <a:t>How do we rethink chocolate?  74% of people want chocolate daily.  It’s not just on occasion or for a special event.  “Chocolate was your weakness.  Now it’s your strength!”</a:t>
            </a:r>
          </a:p>
          <a:p>
            <a:pPr>
              <a:lnSpc>
                <a:spcPct val="100000"/>
              </a:lnSpc>
            </a:pPr>
            <a:r>
              <a:rPr lang="en-US" sz="1800" dirty="0">
                <a:latin typeface="Raleway" panose="020B0503030101060003" pitchFamily="34" charset="77"/>
              </a:rPr>
              <a:t>Flavanaturals is marketed towards several groups.  From the health conscious to those that want to indulge in a chocolate bar, across age groups </a:t>
            </a:r>
          </a:p>
          <a:p>
            <a:pPr>
              <a:lnSpc>
                <a:spcPct val="100000"/>
              </a:lnSpc>
            </a:pPr>
            <a:r>
              <a:rPr lang="en-US" sz="1800" dirty="0">
                <a:latin typeface="Raleway" panose="020B0503030101060003" pitchFamily="34" charset="77"/>
              </a:rPr>
              <a:t>Influencers and a strong social media presence is key.  Brand advocates are needed to educate people on the benefits of flavanols     </a:t>
            </a:r>
            <a:endParaRPr lang="en-US" sz="1000" dirty="0">
              <a:latin typeface="Raleway" panose="020B0503030101060003" pitchFamily="34" charset="77"/>
            </a:endParaRPr>
          </a:p>
          <a:p>
            <a:pPr lvl="2">
              <a:lnSpc>
                <a:spcPct val="100000"/>
              </a:lnSpc>
            </a:pPr>
            <a:endParaRPr lang="en-US" sz="1000" dirty="0">
              <a:latin typeface="Raleway" panose="020B0503030101060003" pitchFamily="34" charset="77"/>
            </a:endParaRPr>
          </a:p>
          <a:p>
            <a:pPr lvl="1">
              <a:lnSpc>
                <a:spcPct val="100000"/>
              </a:lnSpc>
            </a:pPr>
            <a:endParaRPr lang="en-US" sz="1400" dirty="0">
              <a:latin typeface="Raleway" panose="020B0503030101060003" pitchFamily="34" charset="77"/>
            </a:endParaRPr>
          </a:p>
        </p:txBody>
      </p:sp>
      <p:sp>
        <p:nvSpPr>
          <p:cNvPr id="9" name="TextBox 8">
            <a:extLst>
              <a:ext uri="{FF2B5EF4-FFF2-40B4-BE49-F238E27FC236}">
                <a16:creationId xmlns:a16="http://schemas.microsoft.com/office/drawing/2014/main" id="{E010621B-7C9C-7A4F-905F-35337CA13692}"/>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794C32D0-272D-854C-9088-DA8913CB8BEC}"/>
              </a:ext>
            </a:extLst>
          </p:cNvPr>
          <p:cNvSpPr txBox="1"/>
          <p:nvPr/>
        </p:nvSpPr>
        <p:spPr>
          <a:xfrm>
            <a:off x="651729" y="1013417"/>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1484303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CCA8A1-FBE7-CC45-873A-B96024B746A3}"/>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DC5066-C22A-5A40-8CDD-3515D9377308}"/>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9347787A-ED00-5547-A927-797E311D9443}"/>
              </a:ext>
            </a:extLst>
          </p:cNvPr>
          <p:cNvPicPr>
            <a:picLocks noChangeAspect="1"/>
          </p:cNvPicPr>
          <p:nvPr/>
        </p:nvPicPr>
        <p:blipFill>
          <a:blip r:embed="rId2"/>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114BC602-DCDD-4C42-A154-4F7F9920582B}"/>
              </a:ext>
            </a:extLst>
          </p:cNvPr>
          <p:cNvPicPr>
            <a:picLocks noChangeAspect="1"/>
          </p:cNvPicPr>
          <p:nvPr/>
        </p:nvPicPr>
        <p:blipFill>
          <a:blip r:embed="rId3"/>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283ACA65-2EAC-9646-9608-CE90BD6ECC6F}"/>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4" name="Picture 3">
            <a:extLst>
              <a:ext uri="{FF2B5EF4-FFF2-40B4-BE49-F238E27FC236}">
                <a16:creationId xmlns:a16="http://schemas.microsoft.com/office/drawing/2014/main" id="{01371560-B112-4A2C-B06A-492F8B3C4E6C}"/>
              </a:ext>
            </a:extLst>
          </p:cNvPr>
          <p:cNvPicPr>
            <a:picLocks noChangeAspect="1"/>
          </p:cNvPicPr>
          <p:nvPr/>
        </p:nvPicPr>
        <p:blipFill>
          <a:blip r:embed="rId4"/>
          <a:stretch>
            <a:fillRect/>
          </a:stretch>
        </p:blipFill>
        <p:spPr>
          <a:xfrm>
            <a:off x="3641123" y="1947295"/>
            <a:ext cx="5075485" cy="3220447"/>
          </a:xfrm>
          <a:prstGeom prst="rect">
            <a:avLst/>
          </a:prstGeom>
        </p:spPr>
      </p:pic>
    </p:spTree>
    <p:extLst>
      <p:ext uri="{BB962C8B-B14F-4D97-AF65-F5344CB8AC3E}">
        <p14:creationId xmlns:p14="http://schemas.microsoft.com/office/powerpoint/2010/main" val="367085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2034209"/>
            <a:ext cx="10679994" cy="3886200"/>
          </a:xfrm>
        </p:spPr>
        <p:txBody>
          <a:bodyPr/>
          <a:lstStyle/>
          <a:p>
            <a:r>
              <a:rPr lang="en-US" sz="1800" dirty="0">
                <a:latin typeface="Raleway" panose="020B0503030101060003" pitchFamily="34" charset="77"/>
              </a:rPr>
              <a:t>“I don’t get it”- Sometimes a product has a value proposition that doesn’t make sense to consumers</a:t>
            </a:r>
          </a:p>
          <a:p>
            <a:r>
              <a:rPr lang="en-US" sz="1800" dirty="0">
                <a:latin typeface="Raleway" panose="020B0503030101060003" pitchFamily="34" charset="77"/>
              </a:rPr>
              <a:t>Professor Noseworthy introduces us to conjunctive enablers-associations that help us connect these weird features to the product </a:t>
            </a:r>
          </a:p>
          <a:p>
            <a:r>
              <a:rPr lang="en-US" sz="1800" dirty="0">
                <a:latin typeface="Raleway" panose="020B0503030101060003" pitchFamily="34" charset="77"/>
              </a:rPr>
              <a:t>Crystal Pepsi taste test-  Cola is supposed to be brown, so why is it this clear?  When the conjunctive enabler that it’s clear because it’s made with spring water was introduced, it made sense and participants liked it as much as the regular cola</a:t>
            </a:r>
          </a:p>
          <a:p>
            <a:r>
              <a:rPr lang="en-US" sz="1800" dirty="0">
                <a:latin typeface="Raleway" panose="020B0503030101060003" pitchFamily="34" charset="77"/>
              </a:rPr>
              <a:t>Pre-testing can help marketers determine if their new product could use the help of conjunctive enablers when it goes to market</a:t>
            </a:r>
          </a:p>
          <a:p>
            <a:r>
              <a:rPr lang="en-US" sz="1800" dirty="0">
                <a:latin typeface="Raleway" panose="020B0503030101060003" pitchFamily="34" charset="77"/>
              </a:rPr>
              <a:t>Can conjunctive enablers help us accept carbonated milk?</a:t>
            </a:r>
          </a:p>
          <a:p>
            <a:pPr lvl="1"/>
            <a:endParaRPr lang="en-US" sz="1400" dirty="0">
              <a:latin typeface="Raleway" panose="020B0503030101060003" pitchFamily="34" charset="77"/>
            </a:endParaRPr>
          </a:p>
        </p:txBody>
      </p:sp>
      <p:sp>
        <p:nvSpPr>
          <p:cNvPr id="9" name="TextBox 8">
            <a:extLst>
              <a:ext uri="{FF2B5EF4-FFF2-40B4-BE49-F238E27FC236}">
                <a16:creationId xmlns:a16="http://schemas.microsoft.com/office/drawing/2014/main" id="{E2007B49-D13E-4642-BCEA-1E97AB5415A1}"/>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C7BB218E-767F-7D46-956C-F3B6CD580310}"/>
              </a:ext>
            </a:extLst>
          </p:cNvPr>
          <p:cNvSpPr txBox="1"/>
          <p:nvPr/>
        </p:nvSpPr>
        <p:spPr>
          <a:xfrm>
            <a:off x="651729" y="1013418"/>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1342660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74980-EB82-4A44-96B2-42210E1F928D}"/>
              </a:ext>
            </a:extLst>
          </p:cNvPr>
          <p:cNvPicPr>
            <a:picLocks noChangeAspect="1"/>
          </p:cNvPicPr>
          <p:nvPr/>
        </p:nvPicPr>
        <p:blipFill rotWithShape="1">
          <a:blip r:embed="rId2"/>
          <a:srcRect t="26872" r="37677" b="2054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758B299-0414-1242-8C56-1507E33FA1DF}"/>
              </a:ext>
            </a:extLst>
          </p:cNvPr>
          <p:cNvSpPr/>
          <p:nvPr/>
        </p:nvSpPr>
        <p:spPr>
          <a:xfrm>
            <a:off x="755027" y="564776"/>
            <a:ext cx="7810750" cy="570155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251EFD-C025-A248-9816-8CE7EF9026EB}"/>
              </a:ext>
            </a:extLst>
          </p:cNvPr>
          <p:cNvSpPr txBox="1"/>
          <p:nvPr/>
        </p:nvSpPr>
        <p:spPr>
          <a:xfrm>
            <a:off x="1083584" y="1596270"/>
            <a:ext cx="7341896" cy="4401205"/>
          </a:xfrm>
          <a:prstGeom prst="rect">
            <a:avLst/>
          </a:prstGeom>
          <a:noFill/>
        </p:spPr>
        <p:txBody>
          <a:bodyPr wrap="square" rtlCol="0">
            <a:spAutoFit/>
          </a:bodyPr>
          <a:lstStyle/>
          <a:p>
            <a:r>
              <a:rPr lang="en-US" sz="2000" dirty="0">
                <a:solidFill>
                  <a:srgbClr val="404040"/>
                </a:solidFill>
                <a:latin typeface="Raleway" panose="020B0003030101060003" pitchFamily="34" charset="0"/>
              </a:rPr>
              <a:t>By exploring and discussing these critical components of marketing, we formulate a strategic roadmap, a customer analysis “playbook” of sorts. As the theoretical concepts “settle in” we substantiate them by executing a specific application and corresponding analytical tool. The application is to actually “see” these concepts come to life in the context of what is often a “messy real world.” </a:t>
            </a:r>
          </a:p>
          <a:p>
            <a:endParaRPr lang="en-US" sz="2000" dirty="0">
              <a:solidFill>
                <a:srgbClr val="404040"/>
              </a:solidFill>
              <a:latin typeface="Raleway" panose="020B0003030101060003" pitchFamily="34" charset="0"/>
            </a:endParaRPr>
          </a:p>
          <a:p>
            <a:r>
              <a:rPr lang="en-US" sz="2000" b="1" dirty="0">
                <a:solidFill>
                  <a:srgbClr val="A80631"/>
                </a:solidFill>
                <a:latin typeface="Raleway" panose="020B0003030101060003" pitchFamily="34" charset="0"/>
              </a:rPr>
              <a:t>This course is built around the mantra of “learning by doing.”</a:t>
            </a:r>
          </a:p>
          <a:p>
            <a:endParaRPr lang="en-US" sz="2000" dirty="0">
              <a:solidFill>
                <a:srgbClr val="404040"/>
              </a:solidFill>
              <a:latin typeface="Raleway" panose="020B0003030101060003" pitchFamily="34" charset="0"/>
            </a:endParaRPr>
          </a:p>
          <a:p>
            <a:r>
              <a:rPr lang="en-US" sz="2000" dirty="0">
                <a:solidFill>
                  <a:srgbClr val="404040"/>
                </a:solidFill>
                <a:latin typeface="Raleway" panose="020B0003030101060003" pitchFamily="34" charset="0"/>
              </a:rPr>
              <a:t>The approach that I have adopted is to create a structure (STPM), and within that structure, iterate from theory to practice. </a:t>
            </a:r>
          </a:p>
        </p:txBody>
      </p:sp>
      <p:sp>
        <p:nvSpPr>
          <p:cNvPr id="5" name="TextBox 4">
            <a:extLst>
              <a:ext uri="{FF2B5EF4-FFF2-40B4-BE49-F238E27FC236}">
                <a16:creationId xmlns:a16="http://schemas.microsoft.com/office/drawing/2014/main" id="{72C020C6-A61C-1D40-A854-E1D21BCEC05D}"/>
              </a:ext>
            </a:extLst>
          </p:cNvPr>
          <p:cNvSpPr txBox="1"/>
          <p:nvPr/>
        </p:nvSpPr>
        <p:spPr>
          <a:xfrm>
            <a:off x="989454" y="860525"/>
            <a:ext cx="10440954"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General Course Information</a:t>
            </a:r>
          </a:p>
        </p:txBody>
      </p:sp>
    </p:spTree>
    <p:extLst>
      <p:ext uri="{BB962C8B-B14F-4D97-AF65-F5344CB8AC3E}">
        <p14:creationId xmlns:p14="http://schemas.microsoft.com/office/powerpoint/2010/main" val="949467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B83DDE-03CE-EC41-AE5B-F85AACC75BAD}"/>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42218E-8318-C14D-8DD6-E2086673B5FE}"/>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3170721F-A35B-EA43-B943-6F5F3539B988}"/>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C1FE801D-40FB-FB4C-B49F-5AC291D40B74}"/>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8191B3CB-7187-4643-A5A1-F427B6568BDC}"/>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3" name="Picture 2">
            <a:extLst>
              <a:ext uri="{FF2B5EF4-FFF2-40B4-BE49-F238E27FC236}">
                <a16:creationId xmlns:a16="http://schemas.microsoft.com/office/drawing/2014/main" id="{F59F5E3C-BD39-4211-B503-E1BE2546D4AB}"/>
              </a:ext>
            </a:extLst>
          </p:cNvPr>
          <p:cNvPicPr>
            <a:picLocks noChangeAspect="1"/>
          </p:cNvPicPr>
          <p:nvPr/>
        </p:nvPicPr>
        <p:blipFill>
          <a:blip r:embed="rId5"/>
          <a:stretch>
            <a:fillRect/>
          </a:stretch>
        </p:blipFill>
        <p:spPr>
          <a:xfrm>
            <a:off x="3599731" y="1928221"/>
            <a:ext cx="5127579" cy="3239522"/>
          </a:xfrm>
          <a:prstGeom prst="rect">
            <a:avLst/>
          </a:prstGeom>
        </p:spPr>
      </p:pic>
    </p:spTree>
    <p:extLst>
      <p:ext uri="{BB962C8B-B14F-4D97-AF65-F5344CB8AC3E}">
        <p14:creationId xmlns:p14="http://schemas.microsoft.com/office/powerpoint/2010/main" val="2745198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8" y="1797283"/>
            <a:ext cx="10551807" cy="3886200"/>
          </a:xfrm>
        </p:spPr>
        <p:txBody>
          <a:bodyPr/>
          <a:lstStyle/>
          <a:p>
            <a:r>
              <a:rPr lang="en-US" sz="1800" dirty="0">
                <a:latin typeface="Raleway" panose="020B0503030101060003" pitchFamily="34" charset="77"/>
              </a:rPr>
              <a:t>The goal of marketing is to get inside the mind of the consumer.  Laura Ries notes that providing a memorable visual and catchy slogan can help you win the battle  </a:t>
            </a:r>
          </a:p>
          <a:p>
            <a:r>
              <a:rPr lang="en-US" sz="1800" dirty="0">
                <a:latin typeface="Raleway" panose="020B0503030101060003" pitchFamily="34" charset="77"/>
              </a:rPr>
              <a:t>Visuals help drive your idea into people’s minds so that they remember it</a:t>
            </a:r>
          </a:p>
          <a:p>
            <a:r>
              <a:rPr lang="en-US" sz="1800" dirty="0">
                <a:latin typeface="Raleway" panose="020B0503030101060003" pitchFamily="34" charset="77"/>
              </a:rPr>
              <a:t>A slogan is your brand’s battle cry. It defines who you are in a powerful and positive way.  Here’s five techniques to consider when developing your slogan: </a:t>
            </a:r>
          </a:p>
          <a:p>
            <a:pPr lvl="1"/>
            <a:r>
              <a:rPr lang="en-US" sz="1400" dirty="0">
                <a:latin typeface="Raleway" panose="020B0503030101060003" pitchFamily="34" charset="77"/>
              </a:rPr>
              <a:t>Rhyme-”If it fits, it ships”</a:t>
            </a:r>
          </a:p>
          <a:p>
            <a:pPr lvl="1"/>
            <a:r>
              <a:rPr lang="en-US" sz="1400" dirty="0">
                <a:latin typeface="Raleway" panose="020B0503030101060003" pitchFamily="34" charset="77"/>
              </a:rPr>
              <a:t>Alliteration- Toys for Tots</a:t>
            </a:r>
          </a:p>
          <a:p>
            <a:pPr lvl="1"/>
            <a:r>
              <a:rPr lang="en-US" sz="1400" dirty="0">
                <a:latin typeface="Raleway" panose="020B0503030101060003" pitchFamily="34" charset="77"/>
              </a:rPr>
              <a:t>Repetition-”Pizza! Pizza!”</a:t>
            </a:r>
          </a:p>
          <a:p>
            <a:pPr lvl="1"/>
            <a:r>
              <a:rPr lang="en-US" sz="1400" dirty="0">
                <a:latin typeface="Raleway" panose="020B0503030101060003" pitchFamily="34" charset="77"/>
              </a:rPr>
              <a:t>Reversals-”Flame-broiled, not fried”</a:t>
            </a:r>
          </a:p>
          <a:p>
            <a:pPr lvl="1"/>
            <a:r>
              <a:rPr lang="en-US" sz="1400" dirty="0">
                <a:latin typeface="Raleway" panose="020B0503030101060003" pitchFamily="34" charset="77"/>
              </a:rPr>
              <a:t>Double-Entendre- “A Diamond is Forever”</a:t>
            </a:r>
          </a:p>
          <a:p>
            <a:r>
              <a:rPr lang="en-US" sz="1800" dirty="0">
                <a:latin typeface="Raleway" panose="020B0503030101060003" pitchFamily="34" charset="77"/>
              </a:rPr>
              <a:t>Word of mouth has always been key in spreading your message, but today we have more powerful ways to communicate.  “Word of mouth used to be about people talking at the watercooler, but now it’s sharing and posting things on Facebook and Snapchat”</a:t>
            </a:r>
          </a:p>
          <a:p>
            <a:pPr lvl="1"/>
            <a:endParaRPr lang="en-US" sz="1400" dirty="0">
              <a:latin typeface="Raleway" panose="020B0503030101060003" pitchFamily="34" charset="77"/>
            </a:endParaRPr>
          </a:p>
          <a:p>
            <a:pPr lvl="1"/>
            <a:endParaRPr lang="en-US" sz="1400" dirty="0">
              <a:latin typeface="Raleway" panose="020B0503030101060003" pitchFamily="34" charset="77"/>
            </a:endParaRPr>
          </a:p>
          <a:p>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EBEFF9C9-D135-2B44-ACE5-0482D66642D9}"/>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FFDA0AA5-1E3A-D344-889A-87382B8AD2CC}"/>
              </a:ext>
            </a:extLst>
          </p:cNvPr>
          <p:cNvSpPr txBox="1"/>
          <p:nvPr/>
        </p:nvSpPr>
        <p:spPr>
          <a:xfrm>
            <a:off x="651729" y="1057337"/>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1792860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0A270F-AF64-F44C-80B2-EE7205895393}"/>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56DF3FB-BC09-124B-988C-DF41D88CA715}"/>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10" name="Picture 9">
            <a:extLst>
              <a:ext uri="{FF2B5EF4-FFF2-40B4-BE49-F238E27FC236}">
                <a16:creationId xmlns:a16="http://schemas.microsoft.com/office/drawing/2014/main" id="{2CF8A288-F95D-574D-A799-07C561344DFE}"/>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1" name="Picture 10">
            <a:extLst>
              <a:ext uri="{FF2B5EF4-FFF2-40B4-BE49-F238E27FC236}">
                <a16:creationId xmlns:a16="http://schemas.microsoft.com/office/drawing/2014/main" id="{40AAE074-094A-7543-9A18-641D339533EC}"/>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2" name="TextBox 11">
            <a:extLst>
              <a:ext uri="{FF2B5EF4-FFF2-40B4-BE49-F238E27FC236}">
                <a16:creationId xmlns:a16="http://schemas.microsoft.com/office/drawing/2014/main" id="{7505F71F-0C9A-D547-999B-218F1B6C4185}"/>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5" name="Picture 4">
            <a:extLst>
              <a:ext uri="{FF2B5EF4-FFF2-40B4-BE49-F238E27FC236}">
                <a16:creationId xmlns:a16="http://schemas.microsoft.com/office/drawing/2014/main" id="{791098A5-6139-4B6B-A28A-6AE7EA56357F}"/>
              </a:ext>
            </a:extLst>
          </p:cNvPr>
          <p:cNvPicPr>
            <a:picLocks noChangeAspect="1"/>
          </p:cNvPicPr>
          <p:nvPr/>
        </p:nvPicPr>
        <p:blipFill>
          <a:blip r:embed="rId5"/>
          <a:stretch>
            <a:fillRect/>
          </a:stretch>
        </p:blipFill>
        <p:spPr>
          <a:xfrm>
            <a:off x="3599727" y="1940261"/>
            <a:ext cx="5081285" cy="3227481"/>
          </a:xfrm>
          <a:prstGeom prst="rect">
            <a:avLst/>
          </a:prstGeom>
        </p:spPr>
      </p:pic>
    </p:spTree>
    <p:extLst>
      <p:ext uri="{BB962C8B-B14F-4D97-AF65-F5344CB8AC3E}">
        <p14:creationId xmlns:p14="http://schemas.microsoft.com/office/powerpoint/2010/main" val="4119643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733513" y="1956309"/>
            <a:ext cx="9948729" cy="3886200"/>
          </a:xfrm>
        </p:spPr>
        <p:txBody>
          <a:bodyPr/>
          <a:lstStyle/>
          <a:p>
            <a:r>
              <a:rPr lang="en-US" sz="1800" dirty="0">
                <a:latin typeface="Raleway" panose="020B0503030101060003" pitchFamily="34" charset="77"/>
              </a:rPr>
              <a:t>Wharton Alum Elizabeth Windram has been the force behind some brands that have focused on differentiation</a:t>
            </a:r>
          </a:p>
          <a:p>
            <a:r>
              <a:rPr lang="en-US" sz="1800" dirty="0">
                <a:latin typeface="Raleway" panose="020B0503030101060003" pitchFamily="34" charset="77"/>
              </a:rPr>
              <a:t>She led the charge to bring Barefoot wines (E and J Gallo) to market in attempts to shed the pretentiousness in this category</a:t>
            </a:r>
          </a:p>
          <a:p>
            <a:pPr lvl="1"/>
            <a:r>
              <a:rPr lang="en-US" sz="1400" dirty="0">
                <a:latin typeface="Raleway" panose="020B0503030101060003" pitchFamily="34" charset="77"/>
              </a:rPr>
              <a:t>70% of people drink alcohol, but only 33% drink wine</a:t>
            </a:r>
          </a:p>
          <a:p>
            <a:pPr lvl="1"/>
            <a:r>
              <a:rPr lang="en-US" sz="1400" dirty="0">
                <a:latin typeface="Raleway" panose="020B0503030101060003" pitchFamily="34" charset="77"/>
              </a:rPr>
              <a:t>They made it more fun and accessible for people to enjoy wine</a:t>
            </a:r>
            <a:r>
              <a:rPr lang="en-US" sz="1800" dirty="0">
                <a:latin typeface="Raleway" panose="020B0503030101060003" pitchFamily="34" charset="77"/>
              </a:rPr>
              <a:t>  </a:t>
            </a:r>
          </a:p>
          <a:p>
            <a:r>
              <a:rPr lang="en-US" sz="1800" dirty="0">
                <a:latin typeface="Raleway" panose="020B0503030101060003" pitchFamily="34" charset="77"/>
              </a:rPr>
              <a:t>Now she drives the messages for Jet Blue, focusing on delivering excellent customer service at every touchpoint to every person</a:t>
            </a:r>
          </a:p>
          <a:p>
            <a:pPr lvl="1"/>
            <a:r>
              <a:rPr lang="en-US" sz="1400" dirty="0">
                <a:latin typeface="Raleway" panose="020B0503030101060003" pitchFamily="34" charset="77"/>
              </a:rPr>
              <a:t>Air industry need to be more than just a price point and route</a:t>
            </a:r>
          </a:p>
          <a:p>
            <a:pPr lvl="1"/>
            <a:r>
              <a:rPr lang="en-US" sz="1400" dirty="0">
                <a:latin typeface="Raleway" panose="020B0503030101060003" pitchFamily="34" charset="77"/>
              </a:rPr>
              <a:t>“Love at first flight”</a:t>
            </a:r>
          </a:p>
          <a:p>
            <a:pPr lvl="1"/>
            <a:r>
              <a:rPr lang="en-US" sz="1400" dirty="0">
                <a:latin typeface="Raleway" panose="020B0503030101060003" pitchFamily="34" charset="77"/>
              </a:rPr>
              <a:t>“Fly Babies” and “Reach Across the Aisle” are purpose driven ad campaigns, turning negativity into something positive</a:t>
            </a:r>
          </a:p>
          <a:p>
            <a:pPr lvl="1"/>
            <a:endParaRPr lang="en-US" sz="1400" dirty="0">
              <a:latin typeface="Raleway" panose="020B0503030101060003" pitchFamily="34" charset="77"/>
            </a:endParaRPr>
          </a:p>
          <a:p>
            <a:pPr lvl="1"/>
            <a:endParaRPr lang="en-US" sz="1400" dirty="0">
              <a:latin typeface="Raleway" panose="020B0503030101060003" pitchFamily="34" charset="77"/>
            </a:endParaRPr>
          </a:p>
          <a:p>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ECA6A4F4-E90B-0A46-9142-F9324BB93E44}"/>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21B40FA0-0A99-AB4F-8BC3-4CC8A05FAFF9}"/>
              </a:ext>
            </a:extLst>
          </p:cNvPr>
          <p:cNvSpPr txBox="1"/>
          <p:nvPr/>
        </p:nvSpPr>
        <p:spPr>
          <a:xfrm>
            <a:off x="651729" y="1122748"/>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2230927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18046E-BBEA-4145-ADF9-B31A238AC09A}"/>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B20452-B427-324C-B2C2-107F623DBB9F}"/>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7" name="Picture 6">
            <a:extLst>
              <a:ext uri="{FF2B5EF4-FFF2-40B4-BE49-F238E27FC236}">
                <a16:creationId xmlns:a16="http://schemas.microsoft.com/office/drawing/2014/main" id="{DE3046EA-C177-1F45-B992-C179F4674805}"/>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36A2303E-24DC-274F-8FC4-4B751A83E366}"/>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EBF78353-AC7A-8A4B-8012-91C9A874C45E}"/>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4" name="Picture 3">
            <a:extLst>
              <a:ext uri="{FF2B5EF4-FFF2-40B4-BE49-F238E27FC236}">
                <a16:creationId xmlns:a16="http://schemas.microsoft.com/office/drawing/2014/main" id="{DDBDA93D-1972-4512-A082-5457EA3FCC94}"/>
              </a:ext>
            </a:extLst>
          </p:cNvPr>
          <p:cNvPicPr>
            <a:picLocks noChangeAspect="1"/>
          </p:cNvPicPr>
          <p:nvPr/>
        </p:nvPicPr>
        <p:blipFill>
          <a:blip r:embed="rId5"/>
          <a:stretch>
            <a:fillRect/>
          </a:stretch>
        </p:blipFill>
        <p:spPr>
          <a:xfrm>
            <a:off x="3635699" y="1922145"/>
            <a:ext cx="5031335" cy="3101268"/>
          </a:xfrm>
          <a:prstGeom prst="rect">
            <a:avLst/>
          </a:prstGeom>
        </p:spPr>
      </p:pic>
    </p:spTree>
    <p:extLst>
      <p:ext uri="{BB962C8B-B14F-4D97-AF65-F5344CB8AC3E}">
        <p14:creationId xmlns:p14="http://schemas.microsoft.com/office/powerpoint/2010/main" val="1392649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1570383"/>
            <a:ext cx="10603082" cy="4419600"/>
          </a:xfrm>
        </p:spPr>
        <p:txBody>
          <a:bodyPr/>
          <a:lstStyle/>
          <a:p>
            <a:pPr marL="0" indent="0">
              <a:lnSpc>
                <a:spcPct val="100000"/>
              </a:lnSpc>
              <a:buNone/>
            </a:pPr>
            <a:endParaRPr lang="en-US" sz="1800" dirty="0">
              <a:latin typeface="Raleway" panose="020B0503030101060003" pitchFamily="34" charset="77"/>
            </a:endParaRPr>
          </a:p>
          <a:p>
            <a:pPr>
              <a:lnSpc>
                <a:spcPct val="100000"/>
              </a:lnSpc>
            </a:pPr>
            <a:r>
              <a:rPr lang="en-US" sz="1800" dirty="0">
                <a:latin typeface="Raleway" panose="020B0503030101060003" pitchFamily="34" charset="77"/>
              </a:rPr>
              <a:t>Professor Patti Williams looks at how the feelings of awe and pride can evoke a deeper connection with brands</a:t>
            </a:r>
          </a:p>
          <a:p>
            <a:pPr>
              <a:lnSpc>
                <a:spcPct val="100000"/>
              </a:lnSpc>
            </a:pPr>
            <a:r>
              <a:rPr lang="en-US" sz="1800" dirty="0">
                <a:latin typeface="Raleway" panose="020B0503030101060003" pitchFamily="34" charset="77"/>
              </a:rPr>
              <a:t>Awe is about making a bigger connection with the world around you, looking outside of yourself.  Awe is associated with social benefit brands, e.g., United by Blue   </a:t>
            </a:r>
          </a:p>
          <a:p>
            <a:pPr>
              <a:lnSpc>
                <a:spcPct val="100000"/>
              </a:lnSpc>
            </a:pPr>
            <a:r>
              <a:rPr lang="en-US" sz="1800" dirty="0">
                <a:latin typeface="Raleway" panose="020B0503030101060003" pitchFamily="34" charset="77"/>
              </a:rPr>
              <a:t>In contrast, pride is sense of personal accomplishment, expanding and enhancing your sense of self. Pride is associated with luxury brands, e.g., Louis Vuitton</a:t>
            </a:r>
          </a:p>
          <a:p>
            <a:pPr>
              <a:lnSpc>
                <a:spcPct val="100000"/>
              </a:lnSpc>
            </a:pPr>
            <a:r>
              <a:rPr lang="en-US" sz="1800" dirty="0">
                <a:latin typeface="Raleway" panose="020B0503030101060003" pitchFamily="34" charset="77"/>
              </a:rPr>
              <a:t>Emotions really have an impact on the kinds of relationships that consumers have with brands. Brands need to think beyond positive emotions versus negative emotions, understanding that not all positive emotions have the same impact.   </a:t>
            </a:r>
          </a:p>
          <a:p>
            <a:pPr>
              <a:lnSpc>
                <a:spcPct val="100000"/>
              </a:lnSpc>
            </a:pPr>
            <a:endParaRPr lang="en-US" sz="1800" dirty="0">
              <a:latin typeface="Raleway" panose="020B0503030101060003" pitchFamily="34" charset="77"/>
            </a:endParaRPr>
          </a:p>
          <a:p>
            <a:pPr lvl="1">
              <a:lnSpc>
                <a:spcPct val="100000"/>
              </a:lnSpc>
            </a:pPr>
            <a:endParaRPr lang="en-US" sz="1400" dirty="0">
              <a:latin typeface="Raleway" panose="020B0503030101060003" pitchFamily="34" charset="77"/>
            </a:endParaRPr>
          </a:p>
          <a:p>
            <a:pPr>
              <a:lnSpc>
                <a:spcPct val="100000"/>
              </a:lnSpc>
            </a:pPr>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88C5C1FD-DDBE-2E44-AA61-C7AF8DE79D0C}"/>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42DBD448-B4F4-4E42-854B-7FD6DC088FFF}"/>
              </a:ext>
            </a:extLst>
          </p:cNvPr>
          <p:cNvSpPr txBox="1"/>
          <p:nvPr/>
        </p:nvSpPr>
        <p:spPr>
          <a:xfrm>
            <a:off x="651729" y="1082992"/>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1410676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629AAA-B0EE-8944-8FA4-C35D22677F41}"/>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300B12-C1E1-F142-8607-17B9C4119FDA}"/>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10" name="Picture 9">
            <a:extLst>
              <a:ext uri="{FF2B5EF4-FFF2-40B4-BE49-F238E27FC236}">
                <a16:creationId xmlns:a16="http://schemas.microsoft.com/office/drawing/2014/main" id="{440B1EFD-66A8-774F-BD93-6DFBB3959D3D}"/>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1" name="Picture 10">
            <a:extLst>
              <a:ext uri="{FF2B5EF4-FFF2-40B4-BE49-F238E27FC236}">
                <a16:creationId xmlns:a16="http://schemas.microsoft.com/office/drawing/2014/main" id="{40D5DFC3-5F7A-ED4F-8C26-A92D3DCF4F67}"/>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2" name="TextBox 11">
            <a:extLst>
              <a:ext uri="{FF2B5EF4-FFF2-40B4-BE49-F238E27FC236}">
                <a16:creationId xmlns:a16="http://schemas.microsoft.com/office/drawing/2014/main" id="{C896DFC9-46F7-5A43-ADD5-DD3261A1A161}"/>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7" name="Picture 6">
            <a:extLst>
              <a:ext uri="{FF2B5EF4-FFF2-40B4-BE49-F238E27FC236}">
                <a16:creationId xmlns:a16="http://schemas.microsoft.com/office/drawing/2014/main" id="{AC46B1C3-A01C-421F-BD34-71B29AE777FD}"/>
              </a:ext>
            </a:extLst>
          </p:cNvPr>
          <p:cNvPicPr>
            <a:picLocks noChangeAspect="1"/>
          </p:cNvPicPr>
          <p:nvPr/>
        </p:nvPicPr>
        <p:blipFill>
          <a:blip r:embed="rId5"/>
          <a:stretch>
            <a:fillRect/>
          </a:stretch>
        </p:blipFill>
        <p:spPr>
          <a:xfrm>
            <a:off x="3690273" y="1972482"/>
            <a:ext cx="4967590" cy="3173780"/>
          </a:xfrm>
          <a:prstGeom prst="rect">
            <a:avLst/>
          </a:prstGeom>
        </p:spPr>
      </p:pic>
    </p:spTree>
    <p:extLst>
      <p:ext uri="{BB962C8B-B14F-4D97-AF65-F5344CB8AC3E}">
        <p14:creationId xmlns:p14="http://schemas.microsoft.com/office/powerpoint/2010/main" val="2166733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8" y="1376340"/>
            <a:ext cx="10568899" cy="4419600"/>
          </a:xfrm>
        </p:spPr>
        <p:txBody>
          <a:bodyPr/>
          <a:lstStyle/>
          <a:p>
            <a:pPr marL="0" indent="0">
              <a:lnSpc>
                <a:spcPct val="100000"/>
              </a:lnSpc>
              <a:buNone/>
            </a:pPr>
            <a:endParaRPr lang="en-US" sz="1200" dirty="0">
              <a:latin typeface="Raleway" panose="020B0503030101060003" pitchFamily="34" charset="77"/>
            </a:endParaRPr>
          </a:p>
          <a:p>
            <a:pPr>
              <a:lnSpc>
                <a:spcPct val="100000"/>
              </a:lnSpc>
            </a:pPr>
            <a:endParaRPr lang="en-US" sz="1200" dirty="0">
              <a:latin typeface="Raleway" panose="020B0503030101060003" pitchFamily="34" charset="77"/>
              <a:hlinkClick r:id="rId3"/>
            </a:endParaRPr>
          </a:p>
          <a:p>
            <a:pPr>
              <a:lnSpc>
                <a:spcPct val="100000"/>
              </a:lnSpc>
            </a:pPr>
            <a:r>
              <a:rPr lang="en-US" sz="1800" dirty="0">
                <a:latin typeface="Raleway" panose="020B0503030101060003" pitchFamily="34" charset="77"/>
              </a:rPr>
              <a:t>Marketers can use fear to help build an emotional attachment to a brand</a:t>
            </a:r>
          </a:p>
          <a:p>
            <a:pPr>
              <a:lnSpc>
                <a:spcPct val="100000"/>
              </a:lnSpc>
            </a:pPr>
            <a:r>
              <a:rPr lang="en-US" sz="1800" dirty="0">
                <a:latin typeface="Raleway" panose="020B0503030101060003" pitchFamily="34" charset="77"/>
              </a:rPr>
              <a:t>BUT…brands need to be sure that they aren’t an integral part of the horror experience, the cause of you being afraid</a:t>
            </a:r>
          </a:p>
          <a:p>
            <a:pPr>
              <a:lnSpc>
                <a:spcPct val="100000"/>
              </a:lnSpc>
            </a:pPr>
            <a:r>
              <a:rPr lang="en-US" sz="1800" dirty="0">
                <a:latin typeface="Raleway" panose="020B0503030101060003" pitchFamily="34" charset="77"/>
              </a:rPr>
              <a:t>A study by Lea Dunn tested incidental (I’m feeling fear during this current situation) vs. integral (experience itself is causing fear) emotional exposure and how brands can play a part in this</a:t>
            </a:r>
          </a:p>
          <a:p>
            <a:pPr>
              <a:lnSpc>
                <a:spcPct val="100000"/>
              </a:lnSpc>
            </a:pPr>
            <a:r>
              <a:rPr lang="en-US" sz="1800" dirty="0">
                <a:latin typeface="Raleway" panose="020B0503030101060003" pitchFamily="34" charset="77"/>
              </a:rPr>
              <a:t>When first introduced to a brand, then exposed to a horror movie clip, subjects gained an attachment to the brand with most identifying with statement similar to “ I feel like the brand was with me during the experience”</a:t>
            </a:r>
          </a:p>
          <a:p>
            <a:pPr lvl="1">
              <a:lnSpc>
                <a:spcPct val="100000"/>
              </a:lnSpc>
            </a:pPr>
            <a:endParaRPr lang="en-US" sz="1400" dirty="0">
              <a:latin typeface="Raleway" panose="020B0503030101060003" pitchFamily="34" charset="77"/>
            </a:endParaRPr>
          </a:p>
          <a:p>
            <a:pPr>
              <a:lnSpc>
                <a:spcPct val="100000"/>
              </a:lnSpc>
            </a:pPr>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643AF887-29F8-334D-B775-A7FE7665CBC3}"/>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46280459-FDA9-724C-AAB2-332AF644B34D}"/>
              </a:ext>
            </a:extLst>
          </p:cNvPr>
          <p:cNvSpPr txBox="1"/>
          <p:nvPr/>
        </p:nvSpPr>
        <p:spPr>
          <a:xfrm>
            <a:off x="651729" y="1053175"/>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3321265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E35AA3-4D52-634D-9233-813C5973A1DE}"/>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AEB763F-DFED-A345-A496-13A2FF076E2A}"/>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57D3CCB1-EC09-3148-8A1B-52355307A716}"/>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13142376-F03B-254F-B807-B0FEE62A5939}"/>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51D4CC28-08CF-BE40-B194-B6AAC7FA45E5}"/>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3" name="Picture 2">
            <a:extLst>
              <a:ext uri="{FF2B5EF4-FFF2-40B4-BE49-F238E27FC236}">
                <a16:creationId xmlns:a16="http://schemas.microsoft.com/office/drawing/2014/main" id="{6D2A61E4-F498-483B-853B-0778552FB2B9}"/>
              </a:ext>
            </a:extLst>
          </p:cNvPr>
          <p:cNvPicPr>
            <a:picLocks noChangeAspect="1"/>
          </p:cNvPicPr>
          <p:nvPr/>
        </p:nvPicPr>
        <p:blipFill>
          <a:blip r:embed="rId5"/>
          <a:stretch>
            <a:fillRect/>
          </a:stretch>
        </p:blipFill>
        <p:spPr>
          <a:xfrm>
            <a:off x="3653806" y="1962404"/>
            <a:ext cx="4969333" cy="3167647"/>
          </a:xfrm>
          <a:prstGeom prst="rect">
            <a:avLst/>
          </a:prstGeom>
        </p:spPr>
      </p:pic>
    </p:spTree>
    <p:extLst>
      <p:ext uri="{BB962C8B-B14F-4D97-AF65-F5344CB8AC3E}">
        <p14:creationId xmlns:p14="http://schemas.microsoft.com/office/powerpoint/2010/main" val="2057783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8" y="1406156"/>
            <a:ext cx="10654357" cy="4419600"/>
          </a:xfrm>
        </p:spPr>
        <p:txBody>
          <a:bodyPr/>
          <a:lstStyle/>
          <a:p>
            <a:pPr marL="0" indent="0">
              <a:lnSpc>
                <a:spcPct val="100000"/>
              </a:lnSpc>
              <a:buNone/>
            </a:pPr>
            <a:endParaRPr lang="en-US" sz="1200" dirty="0">
              <a:latin typeface="Raleway" panose="020B0503030101060003" pitchFamily="34" charset="77"/>
            </a:endParaRPr>
          </a:p>
          <a:p>
            <a:pPr>
              <a:lnSpc>
                <a:spcPct val="100000"/>
              </a:lnSpc>
            </a:pPr>
            <a:endParaRPr lang="en-US" sz="1200" dirty="0">
              <a:latin typeface="Raleway" panose="020B0503030101060003" pitchFamily="34" charset="77"/>
              <a:hlinkClick r:id="rId3"/>
            </a:endParaRPr>
          </a:p>
          <a:p>
            <a:pPr>
              <a:lnSpc>
                <a:spcPct val="100000"/>
              </a:lnSpc>
            </a:pPr>
            <a:r>
              <a:rPr lang="en-US" sz="1800" dirty="0">
                <a:latin typeface="Raleway" panose="020B0503030101060003" pitchFamily="34" charset="77"/>
              </a:rPr>
              <a:t>Christian Wheeler talks about his study focusing on people’s preference hen people prefer polarizing products</a:t>
            </a:r>
          </a:p>
          <a:p>
            <a:pPr>
              <a:lnSpc>
                <a:spcPct val="100000"/>
              </a:lnSpc>
            </a:pPr>
            <a:r>
              <a:rPr lang="en-US" sz="1800" dirty="0">
                <a:latin typeface="Raleway" panose="020B0503030101060003" pitchFamily="34" charset="77"/>
              </a:rPr>
              <a:t>A polarizing product is something you either love or hate, no in-betweens</a:t>
            </a:r>
          </a:p>
          <a:p>
            <a:pPr>
              <a:lnSpc>
                <a:spcPct val="100000"/>
              </a:lnSpc>
            </a:pPr>
            <a:r>
              <a:rPr lang="en-US" sz="1800" dirty="0">
                <a:latin typeface="Raleway" panose="020B0503030101060003" pitchFamily="34" charset="77"/>
              </a:rPr>
              <a:t>The research found that polarizing products are preferred when people feel they lack a clear identity or need to be more self expressive </a:t>
            </a:r>
          </a:p>
          <a:p>
            <a:pPr>
              <a:lnSpc>
                <a:spcPct val="100000"/>
              </a:lnSpc>
            </a:pPr>
            <a:r>
              <a:rPr lang="en-US" sz="1800" dirty="0">
                <a:latin typeface="Raleway" panose="020B0503030101060003" pitchFamily="34" charset="77"/>
              </a:rPr>
              <a:t>Polarizing brands have the haters, but this effect can be outweighed by those who advocate for your brand, a walking brand evangelist</a:t>
            </a:r>
          </a:p>
          <a:p>
            <a:pPr>
              <a:lnSpc>
                <a:spcPct val="100000"/>
              </a:lnSpc>
            </a:pPr>
            <a:r>
              <a:rPr lang="en-US" sz="1800" dirty="0">
                <a:latin typeface="Raleway" panose="020B0503030101060003" pitchFamily="34" charset="77"/>
              </a:rPr>
              <a:t>When it comes to product reviews, these polarizing reviews tend to lower the mean product rating but Christian advocates that consumers should consider other factors when looking at reviews such as who is giving the ratings  </a:t>
            </a:r>
          </a:p>
          <a:p>
            <a:pPr marL="0" indent="0">
              <a:lnSpc>
                <a:spcPct val="100000"/>
              </a:lnSpc>
              <a:buNone/>
            </a:pPr>
            <a:endParaRPr lang="en-US" sz="1800" dirty="0">
              <a:latin typeface="Raleway" panose="020B0503030101060003" pitchFamily="34" charset="77"/>
            </a:endParaRPr>
          </a:p>
          <a:p>
            <a:pPr>
              <a:lnSpc>
                <a:spcPct val="100000"/>
              </a:lnSpc>
            </a:pPr>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E4AB9235-715A-6841-B799-D392C89B2840}"/>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C8391440-05BD-154C-81BE-2E9ED8A04FF7}"/>
              </a:ext>
            </a:extLst>
          </p:cNvPr>
          <p:cNvSpPr txBox="1"/>
          <p:nvPr/>
        </p:nvSpPr>
        <p:spPr>
          <a:xfrm>
            <a:off x="651729" y="1082991"/>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28049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3A60A6-6807-9B4B-9F65-E9ED5F292A3C}"/>
              </a:ext>
            </a:extLst>
          </p:cNvPr>
          <p:cNvSpPr txBox="1"/>
          <p:nvPr/>
        </p:nvSpPr>
        <p:spPr>
          <a:xfrm>
            <a:off x="620556" y="965989"/>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Grading:</a:t>
            </a:r>
          </a:p>
        </p:txBody>
      </p:sp>
      <p:sp>
        <p:nvSpPr>
          <p:cNvPr id="5" name="TextBox 4">
            <a:extLst>
              <a:ext uri="{FF2B5EF4-FFF2-40B4-BE49-F238E27FC236}">
                <a16:creationId xmlns:a16="http://schemas.microsoft.com/office/drawing/2014/main" id="{303C1CFC-80A9-0644-A6B5-0F8D60141C68}"/>
              </a:ext>
            </a:extLst>
          </p:cNvPr>
          <p:cNvSpPr txBox="1"/>
          <p:nvPr/>
        </p:nvSpPr>
        <p:spPr>
          <a:xfrm>
            <a:off x="620556" y="1612320"/>
            <a:ext cx="11208455" cy="4832092"/>
          </a:xfrm>
          <a:prstGeom prst="rect">
            <a:avLst/>
          </a:prstGeom>
          <a:noFill/>
        </p:spPr>
        <p:txBody>
          <a:bodyPr wrap="square" rtlCol="0">
            <a:noAutofit/>
          </a:bodyPr>
          <a:lstStyle/>
          <a:p>
            <a:pPr>
              <a:lnSpc>
                <a:spcPct val="150000"/>
              </a:lnSpc>
            </a:pPr>
            <a:r>
              <a:rPr lang="en-US" sz="2400" b="1" dirty="0">
                <a:solidFill>
                  <a:srgbClr val="404040"/>
                </a:solidFill>
                <a:latin typeface="Raleway" panose="020B0003030101060003" pitchFamily="34" charset="0"/>
              </a:rPr>
              <a:t>Class Participation:</a:t>
            </a:r>
            <a:r>
              <a:rPr lang="en-US" sz="2400" dirty="0">
                <a:solidFill>
                  <a:srgbClr val="404040"/>
                </a:solidFill>
                <a:latin typeface="Raleway" panose="020B0003030101060003" pitchFamily="34" charset="0"/>
              </a:rPr>
              <a:t> 				40 Points</a:t>
            </a:r>
          </a:p>
          <a:p>
            <a:pPr>
              <a:lnSpc>
                <a:spcPct val="150000"/>
              </a:lnSpc>
            </a:pPr>
            <a:r>
              <a:rPr lang="en-US" dirty="0">
                <a:solidFill>
                  <a:srgbClr val="404040"/>
                </a:solidFill>
                <a:latin typeface="Raleway" panose="020B0003030101060003" pitchFamily="34" charset="0"/>
              </a:rPr>
              <a:t>Attendance and Contributions to Class Discussion</a:t>
            </a:r>
            <a:endParaRPr lang="en-US" sz="2000" dirty="0">
              <a:solidFill>
                <a:srgbClr val="404040"/>
              </a:solidFill>
              <a:latin typeface="Raleway" panose="020B0003030101060003" pitchFamily="34" charset="0"/>
            </a:endParaRPr>
          </a:p>
          <a:p>
            <a:pPr>
              <a:lnSpc>
                <a:spcPct val="150000"/>
              </a:lnSpc>
            </a:pPr>
            <a:r>
              <a:rPr lang="en-US" sz="2400" b="1" dirty="0">
                <a:solidFill>
                  <a:srgbClr val="404040"/>
                </a:solidFill>
                <a:latin typeface="Raleway" panose="020B0003030101060003" pitchFamily="34" charset="0"/>
              </a:rPr>
              <a:t>Class Exercises:</a:t>
            </a:r>
            <a:r>
              <a:rPr lang="en-US" sz="2400" dirty="0">
                <a:solidFill>
                  <a:srgbClr val="404040"/>
                </a:solidFill>
                <a:latin typeface="Raleway" panose="020B0003030101060003" pitchFamily="34" charset="0"/>
              </a:rPr>
              <a:t> 					30 Points</a:t>
            </a:r>
          </a:p>
          <a:p>
            <a:pPr>
              <a:lnSpc>
                <a:spcPct val="150000"/>
              </a:lnSpc>
            </a:pPr>
            <a:r>
              <a:rPr lang="en-US" dirty="0">
                <a:solidFill>
                  <a:srgbClr val="404040"/>
                </a:solidFill>
                <a:latin typeface="Raleway" panose="020B0003030101060003" pitchFamily="34" charset="0"/>
              </a:rPr>
              <a:t>Memory Exercise 					10 Points</a:t>
            </a:r>
          </a:p>
          <a:p>
            <a:pPr>
              <a:lnSpc>
                <a:spcPct val="150000"/>
              </a:lnSpc>
            </a:pPr>
            <a:r>
              <a:rPr lang="en-US" dirty="0">
                <a:solidFill>
                  <a:srgbClr val="404040"/>
                </a:solidFill>
                <a:latin typeface="Raleway" panose="020B0003030101060003" pitchFamily="34" charset="0"/>
              </a:rPr>
              <a:t>Case Write-Up: </a:t>
            </a:r>
            <a:r>
              <a:rPr lang="en-US" dirty="0" err="1">
                <a:solidFill>
                  <a:srgbClr val="404040"/>
                </a:solidFill>
                <a:latin typeface="Raleway" panose="020B0003030101060003" pitchFamily="34" charset="0"/>
              </a:rPr>
              <a:t>FlavaNaturals</a:t>
            </a:r>
            <a:r>
              <a:rPr lang="en-US" dirty="0">
                <a:solidFill>
                  <a:srgbClr val="404040"/>
                </a:solidFill>
                <a:latin typeface="Raleway" panose="020B0003030101060003" pitchFamily="34" charset="0"/>
              </a:rPr>
              <a:t>				20 Points</a:t>
            </a:r>
          </a:p>
          <a:p>
            <a:pPr>
              <a:lnSpc>
                <a:spcPct val="150000"/>
              </a:lnSpc>
            </a:pPr>
            <a:r>
              <a:rPr lang="en-US" sz="2400" b="1" dirty="0">
                <a:solidFill>
                  <a:srgbClr val="404040"/>
                </a:solidFill>
                <a:latin typeface="Raleway" panose="020B0003030101060003" pitchFamily="34" charset="0"/>
              </a:rPr>
              <a:t>Quantitative Analysis Tools:*</a:t>
            </a:r>
            <a:r>
              <a:rPr lang="en-US" sz="2400" dirty="0">
                <a:solidFill>
                  <a:srgbClr val="404040"/>
                </a:solidFill>
                <a:latin typeface="Raleway" panose="020B0003030101060003" pitchFamily="34" charset="0"/>
              </a:rPr>
              <a:t>			30 Points</a:t>
            </a:r>
          </a:p>
          <a:p>
            <a:pPr>
              <a:lnSpc>
                <a:spcPct val="150000"/>
              </a:lnSpc>
            </a:pPr>
            <a:r>
              <a:rPr lang="en-US" dirty="0">
                <a:solidFill>
                  <a:srgbClr val="404040"/>
                </a:solidFill>
                <a:latin typeface="Raleway" panose="020B0003030101060003" pitchFamily="34" charset="0"/>
              </a:rPr>
              <a:t>*Analytical Tool #1					10 Points</a:t>
            </a:r>
          </a:p>
          <a:p>
            <a:pPr>
              <a:lnSpc>
                <a:spcPct val="150000"/>
              </a:lnSpc>
            </a:pPr>
            <a:r>
              <a:rPr lang="en-US" dirty="0">
                <a:solidFill>
                  <a:srgbClr val="404040"/>
                </a:solidFill>
                <a:latin typeface="Raleway" panose="020B0003030101060003" pitchFamily="34" charset="0"/>
              </a:rPr>
              <a:t>*Analytical Tool #2					10 Points</a:t>
            </a:r>
          </a:p>
          <a:p>
            <a:pPr>
              <a:lnSpc>
                <a:spcPct val="150000"/>
              </a:lnSpc>
            </a:pPr>
            <a:r>
              <a:rPr lang="en-US" dirty="0">
                <a:solidFill>
                  <a:srgbClr val="404040"/>
                </a:solidFill>
                <a:latin typeface="Raleway" panose="020B0003030101060003" pitchFamily="34" charset="0"/>
              </a:rPr>
              <a:t>*Analytical Tool #3					10 Points</a:t>
            </a:r>
          </a:p>
          <a:p>
            <a:pPr>
              <a:lnSpc>
                <a:spcPct val="150000"/>
              </a:lnSpc>
            </a:pPr>
            <a:r>
              <a:rPr lang="en-US" dirty="0">
                <a:solidFill>
                  <a:srgbClr val="404040"/>
                </a:solidFill>
                <a:latin typeface="Raleway" panose="020B0003030101060003" pitchFamily="34" charset="0"/>
              </a:rPr>
              <a:t>*Analytical Tool #4					10 Points</a:t>
            </a:r>
          </a:p>
          <a:p>
            <a:endParaRPr lang="en-US" dirty="0">
              <a:solidFill>
                <a:srgbClr val="404040"/>
              </a:solidFill>
              <a:latin typeface="Raleway" panose="020B0003030101060003" pitchFamily="34" charset="0"/>
            </a:endParaRPr>
          </a:p>
          <a:p>
            <a:pPr>
              <a:lnSpc>
                <a:spcPct val="150000"/>
              </a:lnSpc>
            </a:pPr>
            <a:endParaRPr lang="en-US" sz="2400" b="1"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p:txBody>
      </p:sp>
      <p:sp>
        <p:nvSpPr>
          <p:cNvPr id="6" name="TextBox 5">
            <a:extLst>
              <a:ext uri="{FF2B5EF4-FFF2-40B4-BE49-F238E27FC236}">
                <a16:creationId xmlns:a16="http://schemas.microsoft.com/office/drawing/2014/main" id="{C59621A3-EC8C-F047-AEDD-8D2F15BF117B}"/>
              </a:ext>
            </a:extLst>
          </p:cNvPr>
          <p:cNvSpPr txBox="1"/>
          <p:nvPr/>
        </p:nvSpPr>
        <p:spPr>
          <a:xfrm>
            <a:off x="620556" y="6534870"/>
            <a:ext cx="4493328" cy="246221"/>
          </a:xfrm>
          <a:prstGeom prst="rect">
            <a:avLst/>
          </a:prstGeom>
          <a:noFill/>
        </p:spPr>
        <p:txBody>
          <a:bodyPr wrap="square" rtlCol="0">
            <a:spAutoFit/>
          </a:bodyPr>
          <a:lstStyle/>
          <a:p>
            <a:r>
              <a:rPr lang="en-US" sz="1000" dirty="0">
                <a:latin typeface="Raleway" panose="020B0503030101060003" pitchFamily="34" charset="77"/>
              </a:rPr>
              <a:t>*You may skip turning in one of the analytical tools WITHOUT penalty.</a:t>
            </a:r>
          </a:p>
        </p:txBody>
      </p:sp>
    </p:spTree>
    <p:extLst>
      <p:ext uri="{BB962C8B-B14F-4D97-AF65-F5344CB8AC3E}">
        <p14:creationId xmlns:p14="http://schemas.microsoft.com/office/powerpoint/2010/main" val="1871945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E5CB75-2630-9549-AD67-463A4B093FA6}"/>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0BB85A-9EF2-5E4F-92E1-EDB880B07483}"/>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7" name="Picture 6">
            <a:extLst>
              <a:ext uri="{FF2B5EF4-FFF2-40B4-BE49-F238E27FC236}">
                <a16:creationId xmlns:a16="http://schemas.microsoft.com/office/drawing/2014/main" id="{75D2C1DA-7DD5-BD45-8245-85CC208007BF}"/>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7ED8313E-B3D3-E14E-AA73-1F81221C2946}"/>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3ED3FE3D-A11A-4E41-99EE-46A1E863304A}"/>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4" name="Picture 3">
            <a:extLst>
              <a:ext uri="{FF2B5EF4-FFF2-40B4-BE49-F238E27FC236}">
                <a16:creationId xmlns:a16="http://schemas.microsoft.com/office/drawing/2014/main" id="{C1657483-8174-484E-AB32-213B9218986B}"/>
              </a:ext>
            </a:extLst>
          </p:cNvPr>
          <p:cNvPicPr>
            <a:picLocks noChangeAspect="1"/>
          </p:cNvPicPr>
          <p:nvPr/>
        </p:nvPicPr>
        <p:blipFill>
          <a:blip r:embed="rId5"/>
          <a:stretch>
            <a:fillRect/>
          </a:stretch>
        </p:blipFill>
        <p:spPr>
          <a:xfrm>
            <a:off x="3599727" y="1943641"/>
            <a:ext cx="5081286" cy="3196668"/>
          </a:xfrm>
          <a:prstGeom prst="rect">
            <a:avLst/>
          </a:prstGeom>
        </p:spPr>
      </p:pic>
    </p:spTree>
    <p:extLst>
      <p:ext uri="{BB962C8B-B14F-4D97-AF65-F5344CB8AC3E}">
        <p14:creationId xmlns:p14="http://schemas.microsoft.com/office/powerpoint/2010/main" val="297063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1445942"/>
            <a:ext cx="10953460" cy="4419600"/>
          </a:xfrm>
        </p:spPr>
        <p:txBody>
          <a:bodyPr/>
          <a:lstStyle/>
          <a:p>
            <a:pPr marL="0" indent="0">
              <a:lnSpc>
                <a:spcPct val="100000"/>
              </a:lnSpc>
              <a:buNone/>
            </a:pPr>
            <a:endParaRPr lang="en-US" sz="1200" dirty="0">
              <a:latin typeface="Raleway" panose="020B0503030101060003" pitchFamily="34" charset="77"/>
            </a:endParaRPr>
          </a:p>
          <a:p>
            <a:pPr>
              <a:lnSpc>
                <a:spcPct val="100000"/>
              </a:lnSpc>
            </a:pPr>
            <a:r>
              <a:rPr lang="en-US" sz="1800" dirty="0">
                <a:latin typeface="Raleway" panose="020B0503030101060003" pitchFamily="34" charset="77"/>
              </a:rPr>
              <a:t>Ted Wright- The Guru of WOMM (Word of Mouth Marketing) and a pretty funny guy</a:t>
            </a:r>
          </a:p>
          <a:p>
            <a:pPr>
              <a:lnSpc>
                <a:spcPct val="100000"/>
              </a:lnSpc>
            </a:pPr>
            <a:r>
              <a:rPr lang="en-US" sz="1800" dirty="0">
                <a:latin typeface="Raleway" panose="020B0503030101060003" pitchFamily="34" charset="77"/>
              </a:rPr>
              <a:t>WOM is probably the oldest and most successful method of marketing</a:t>
            </a:r>
          </a:p>
          <a:p>
            <a:pPr>
              <a:lnSpc>
                <a:spcPct val="100000"/>
              </a:lnSpc>
            </a:pPr>
            <a:r>
              <a:rPr lang="en-US" sz="1800" dirty="0">
                <a:latin typeface="Raleway" panose="020B0503030101060003" pitchFamily="34" charset="77"/>
              </a:rPr>
              <a:t>Influencers are key to your WOM strategy</a:t>
            </a:r>
          </a:p>
          <a:p>
            <a:pPr lvl="1">
              <a:lnSpc>
                <a:spcPct val="100000"/>
              </a:lnSpc>
            </a:pPr>
            <a:r>
              <a:rPr lang="en-US" sz="1400" dirty="0">
                <a:latin typeface="Raleway" panose="020B0503030101060003" pitchFamily="34" charset="77"/>
              </a:rPr>
              <a:t>An influencer is worth 40,000 shares per individual per year</a:t>
            </a:r>
          </a:p>
          <a:p>
            <a:pPr lvl="1">
              <a:lnSpc>
                <a:spcPct val="100000"/>
              </a:lnSpc>
            </a:pPr>
            <a:r>
              <a:rPr lang="en-US" sz="1400" dirty="0">
                <a:latin typeface="Raleway" panose="020B0503030101060003" pitchFamily="34" charset="77"/>
              </a:rPr>
              <a:t>Influencers like to try new things because they are new, like to share stories with their friends, and are intrinsically motivated</a:t>
            </a:r>
          </a:p>
          <a:p>
            <a:pPr lvl="1">
              <a:lnSpc>
                <a:spcPct val="100000"/>
              </a:lnSpc>
            </a:pPr>
            <a:r>
              <a:rPr lang="en-US" sz="1400" dirty="0">
                <a:latin typeface="Raleway" panose="020B0503030101060003" pitchFamily="34" charset="77"/>
              </a:rPr>
              <a:t>Influencers are generally most interested in 3 or fewer categories</a:t>
            </a:r>
          </a:p>
          <a:p>
            <a:pPr lvl="1">
              <a:lnSpc>
                <a:spcPct val="100000"/>
              </a:lnSpc>
            </a:pPr>
            <a:r>
              <a:rPr lang="en-US" sz="1400" dirty="0">
                <a:latin typeface="Raleway" panose="020B0503030101060003" pitchFamily="34" charset="77"/>
              </a:rPr>
              <a:t>Brands never find influencers- the influencers find them</a:t>
            </a:r>
          </a:p>
          <a:p>
            <a:pPr lvl="1">
              <a:lnSpc>
                <a:spcPct val="100000"/>
              </a:lnSpc>
            </a:pPr>
            <a:r>
              <a:rPr lang="en-US" sz="1400" dirty="0">
                <a:latin typeface="Raleway" panose="020B0503030101060003" pitchFamily="34" charset="77"/>
              </a:rPr>
              <a:t>Influencers will share your story if the story is interesting to them, is relevant to their audience, and is authentic to the way they understand your brand</a:t>
            </a:r>
          </a:p>
          <a:p>
            <a:pPr>
              <a:lnSpc>
                <a:spcPct val="100000"/>
              </a:lnSpc>
            </a:pPr>
            <a:r>
              <a:rPr lang="en-US" sz="1800" dirty="0">
                <a:latin typeface="Raleway" panose="020B0503030101060003" pitchFamily="34" charset="77"/>
              </a:rPr>
              <a:t>ROLL UP THE ATM!- WOM will always work if you create the most interesting, relevant, and authentic story and share it in such a way that makes it easy for influencers to pick up and share with other people</a:t>
            </a:r>
          </a:p>
          <a:p>
            <a:pPr marL="0" indent="0">
              <a:lnSpc>
                <a:spcPct val="100000"/>
              </a:lnSpc>
              <a:buNone/>
            </a:pPr>
            <a:endParaRPr lang="en-US" sz="1800" dirty="0">
              <a:latin typeface="Raleway" panose="020B0503030101060003" pitchFamily="34" charset="77"/>
            </a:endParaRPr>
          </a:p>
          <a:p>
            <a:pPr>
              <a:lnSpc>
                <a:spcPct val="100000"/>
              </a:lnSpc>
            </a:pPr>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9E5FFFA0-4B11-3243-A23A-DA6304B55F35}"/>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48BCFBEF-F32A-3246-9441-E8715CA9DBCB}"/>
              </a:ext>
            </a:extLst>
          </p:cNvPr>
          <p:cNvSpPr txBox="1"/>
          <p:nvPr/>
        </p:nvSpPr>
        <p:spPr>
          <a:xfrm>
            <a:off x="651729" y="1023357"/>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3145492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8D54E2-914F-B84C-8638-98513243DB81}"/>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8FECCE-FDF0-214E-87D8-934C29C59D4D}"/>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10" name="Picture 9">
            <a:extLst>
              <a:ext uri="{FF2B5EF4-FFF2-40B4-BE49-F238E27FC236}">
                <a16:creationId xmlns:a16="http://schemas.microsoft.com/office/drawing/2014/main" id="{A8BBAFB3-4347-9A40-B595-CE99CCB46F11}"/>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1" name="Picture 10">
            <a:extLst>
              <a:ext uri="{FF2B5EF4-FFF2-40B4-BE49-F238E27FC236}">
                <a16:creationId xmlns:a16="http://schemas.microsoft.com/office/drawing/2014/main" id="{2CFA54B8-7BD3-E440-876F-1615F686F381}"/>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2" name="TextBox 11">
            <a:extLst>
              <a:ext uri="{FF2B5EF4-FFF2-40B4-BE49-F238E27FC236}">
                <a16:creationId xmlns:a16="http://schemas.microsoft.com/office/drawing/2014/main" id="{7E8ED250-3512-9743-AFD6-D1855688E544}"/>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5" name="Picture 4">
            <a:extLst>
              <a:ext uri="{FF2B5EF4-FFF2-40B4-BE49-F238E27FC236}">
                <a16:creationId xmlns:a16="http://schemas.microsoft.com/office/drawing/2014/main" id="{27BCB08E-8C3B-4A74-811F-A04165ED9F0C}"/>
              </a:ext>
            </a:extLst>
          </p:cNvPr>
          <p:cNvPicPr>
            <a:picLocks noChangeAspect="1"/>
          </p:cNvPicPr>
          <p:nvPr/>
        </p:nvPicPr>
        <p:blipFill>
          <a:blip r:embed="rId5"/>
          <a:stretch>
            <a:fillRect/>
          </a:stretch>
        </p:blipFill>
        <p:spPr>
          <a:xfrm>
            <a:off x="3615949" y="1975737"/>
            <a:ext cx="5030340" cy="3164683"/>
          </a:xfrm>
          <a:prstGeom prst="rect">
            <a:avLst/>
          </a:prstGeom>
        </p:spPr>
      </p:pic>
    </p:spTree>
    <p:extLst>
      <p:ext uri="{BB962C8B-B14F-4D97-AF65-F5344CB8AC3E}">
        <p14:creationId xmlns:p14="http://schemas.microsoft.com/office/powerpoint/2010/main" val="611869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8" y="1828800"/>
            <a:ext cx="11167105" cy="4419600"/>
          </a:xfrm>
        </p:spPr>
        <p:txBody>
          <a:bodyPr/>
          <a:lstStyle/>
          <a:p>
            <a:pPr>
              <a:lnSpc>
                <a:spcPct val="100000"/>
              </a:lnSpc>
            </a:pPr>
            <a:r>
              <a:rPr lang="en-US" sz="1800" dirty="0">
                <a:latin typeface="Raleway" panose="020B0503030101060003" pitchFamily="34" charset="77"/>
              </a:rPr>
              <a:t>Today we are so connected to our phones, but we still prefer to use our computers to buy things online</a:t>
            </a:r>
          </a:p>
          <a:p>
            <a:pPr lvl="1">
              <a:lnSpc>
                <a:spcPct val="100000"/>
              </a:lnSpc>
            </a:pPr>
            <a:r>
              <a:rPr lang="en-US" sz="1400" dirty="0">
                <a:latin typeface="Raleway" panose="020B0503030101060003" pitchFamily="34" charset="77"/>
              </a:rPr>
              <a:t>2009-1% of traffic to websites from mobile devices, 1% purchases from mobile devices</a:t>
            </a:r>
          </a:p>
          <a:p>
            <a:pPr lvl="1">
              <a:lnSpc>
                <a:spcPct val="100000"/>
              </a:lnSpc>
            </a:pPr>
            <a:r>
              <a:rPr lang="en-US" sz="1400" dirty="0">
                <a:latin typeface="Raleway" panose="020B0503030101060003" pitchFamily="34" charset="77"/>
              </a:rPr>
              <a:t>Today-50% of traffic, but still only 1% of purchases</a:t>
            </a:r>
          </a:p>
          <a:p>
            <a:pPr>
              <a:lnSpc>
                <a:spcPct val="100000"/>
              </a:lnSpc>
            </a:pPr>
            <a:r>
              <a:rPr lang="en-US" sz="1800" dirty="0">
                <a:latin typeface="Raleway" panose="020B0503030101060003" pitchFamily="34" charset="77"/>
              </a:rPr>
              <a:t>P.K. Kannan takes a look at this and attribution analysis regarding the customer’s path to purchase  </a:t>
            </a:r>
          </a:p>
          <a:p>
            <a:pPr>
              <a:lnSpc>
                <a:spcPct val="100000"/>
              </a:lnSpc>
            </a:pPr>
            <a:r>
              <a:rPr lang="en-US" sz="1800" dirty="0">
                <a:latin typeface="Raleway" panose="020B0503030101060003" pitchFamily="34" charset="77"/>
              </a:rPr>
              <a:t>Device switchers- those that research on mobile devices then buy on their desktop have a 70% higher conversion rate than those who just use mobile or just their desktop for research and for purchase</a:t>
            </a:r>
          </a:p>
          <a:p>
            <a:pPr>
              <a:lnSpc>
                <a:spcPct val="100000"/>
              </a:lnSpc>
            </a:pPr>
            <a:r>
              <a:rPr lang="en-US" sz="1800" dirty="0">
                <a:latin typeface="Raleway" panose="020B0503030101060003" pitchFamily="34" charset="77"/>
              </a:rPr>
              <a:t>Privacy and product category also impact the conversion rate. The higher the perceived risk a consumer has with retailer and with a product category (usually a higher cost category), the higher the likelihood that they device switch </a:t>
            </a:r>
          </a:p>
          <a:p>
            <a:pPr marL="0" indent="0">
              <a:lnSpc>
                <a:spcPct val="100000"/>
              </a:lnSpc>
              <a:buNone/>
            </a:pPr>
            <a:endParaRPr lang="en-US" sz="1800" dirty="0">
              <a:latin typeface="Raleway" panose="020B0503030101060003" pitchFamily="34" charset="77"/>
            </a:endParaRPr>
          </a:p>
          <a:p>
            <a:pPr>
              <a:lnSpc>
                <a:spcPct val="100000"/>
              </a:lnSpc>
            </a:pPr>
            <a:endParaRPr lang="en-US" sz="1800" dirty="0">
              <a:latin typeface="Raleway" panose="020B0503030101060003" pitchFamily="34" charset="77"/>
            </a:endParaRPr>
          </a:p>
        </p:txBody>
      </p:sp>
      <p:sp>
        <p:nvSpPr>
          <p:cNvPr id="9" name="TextBox 8">
            <a:extLst>
              <a:ext uri="{FF2B5EF4-FFF2-40B4-BE49-F238E27FC236}">
                <a16:creationId xmlns:a16="http://schemas.microsoft.com/office/drawing/2014/main" id="{7414F3A7-6C37-4145-AD50-F700DB314AA6}"/>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B0E67755-2A13-214F-8CD0-33B4BC1EF0FB}"/>
              </a:ext>
            </a:extLst>
          </p:cNvPr>
          <p:cNvSpPr txBox="1"/>
          <p:nvPr/>
        </p:nvSpPr>
        <p:spPr>
          <a:xfrm>
            <a:off x="651729" y="1041594"/>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1326148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34A5D9-74B2-A14D-B310-0B04BBC07CF8}"/>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42E667-293D-B84D-AEA4-97DAEBC1B329}"/>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589DF467-1227-0743-9498-995FDE284C0F}"/>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68A88E7D-C379-3C42-B731-F6FBDB909BC5}"/>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A423CADF-77D0-5642-ACD1-0585EB46B804}"/>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Business Radio powered by Wharton</a:t>
            </a:r>
          </a:p>
        </p:txBody>
      </p:sp>
      <p:pic>
        <p:nvPicPr>
          <p:cNvPr id="3" name="Picture 2">
            <a:extLst>
              <a:ext uri="{FF2B5EF4-FFF2-40B4-BE49-F238E27FC236}">
                <a16:creationId xmlns:a16="http://schemas.microsoft.com/office/drawing/2014/main" id="{6443B977-28FD-4810-AE6E-C0C393E53059}"/>
              </a:ext>
            </a:extLst>
          </p:cNvPr>
          <p:cNvPicPr>
            <a:picLocks noChangeAspect="1"/>
          </p:cNvPicPr>
          <p:nvPr/>
        </p:nvPicPr>
        <p:blipFill>
          <a:blip r:embed="rId5"/>
          <a:stretch>
            <a:fillRect/>
          </a:stretch>
        </p:blipFill>
        <p:spPr>
          <a:xfrm>
            <a:off x="3621911" y="1959771"/>
            <a:ext cx="5024378" cy="3156905"/>
          </a:xfrm>
          <a:prstGeom prst="rect">
            <a:avLst/>
          </a:prstGeom>
        </p:spPr>
      </p:pic>
    </p:spTree>
    <p:extLst>
      <p:ext uri="{BB962C8B-B14F-4D97-AF65-F5344CB8AC3E}">
        <p14:creationId xmlns:p14="http://schemas.microsoft.com/office/powerpoint/2010/main" val="1314386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1899958"/>
            <a:ext cx="10782544" cy="4419600"/>
          </a:xfrm>
        </p:spPr>
        <p:txBody>
          <a:bodyPr/>
          <a:lstStyle/>
          <a:p>
            <a:r>
              <a:rPr lang="en-US" sz="1800" dirty="0">
                <a:latin typeface="Raleway" panose="020B0503030101060003" pitchFamily="34" charset="77"/>
              </a:rPr>
              <a:t>Peter Horst-Author of </a:t>
            </a:r>
            <a:r>
              <a:rPr lang="en-US" sz="1800" i="1" dirty="0">
                <a:latin typeface="Raleway" panose="020B0503030101060003" pitchFamily="34" charset="77"/>
              </a:rPr>
              <a:t>Marketing In The #</a:t>
            </a:r>
            <a:r>
              <a:rPr lang="en-US" sz="1800" i="1" dirty="0" err="1">
                <a:latin typeface="Raleway" panose="020B0503030101060003" pitchFamily="34" charset="77"/>
              </a:rPr>
              <a:t>FakeNews</a:t>
            </a:r>
            <a:r>
              <a:rPr lang="en-US" sz="1800" i="1" dirty="0">
                <a:latin typeface="Raleway" panose="020B0503030101060003" pitchFamily="34" charset="77"/>
              </a:rPr>
              <a:t> Era</a:t>
            </a:r>
            <a:endParaRPr lang="en-US" sz="1800" dirty="0">
              <a:latin typeface="Raleway" panose="020B0503030101060003" pitchFamily="34" charset="77"/>
            </a:endParaRPr>
          </a:p>
          <a:p>
            <a:r>
              <a:rPr lang="en-US" sz="1800" dirty="0">
                <a:latin typeface="Raleway" panose="020B0503030101060003" pitchFamily="34" charset="77"/>
              </a:rPr>
              <a:t>Brand Risk Relevance Curve- The more people that resonate with your brand message and support your mission brings just as many people that disagree with your message and threaten to boycott you </a:t>
            </a:r>
          </a:p>
          <a:p>
            <a:r>
              <a:rPr lang="en-US" sz="1800" dirty="0">
                <a:latin typeface="Raleway" panose="020B0503030101060003" pitchFamily="34" charset="77"/>
              </a:rPr>
              <a:t>Steps to make sure your message resonates </a:t>
            </a:r>
          </a:p>
          <a:p>
            <a:pPr lvl="1"/>
            <a:r>
              <a:rPr lang="en-US" sz="1400" dirty="0">
                <a:latin typeface="Raleway" panose="020B0503030101060003" pitchFamily="34" charset="77"/>
              </a:rPr>
              <a:t>What are my values? Define your moral compass</a:t>
            </a:r>
          </a:p>
          <a:p>
            <a:pPr lvl="1"/>
            <a:r>
              <a:rPr lang="en-US" sz="1400" dirty="0">
                <a:latin typeface="Raleway" panose="020B0503030101060003" pitchFamily="34" charset="77"/>
              </a:rPr>
              <a:t>What is my brand purpose? E.g.- Dove’s Real Beauty campaign</a:t>
            </a:r>
          </a:p>
          <a:p>
            <a:pPr lvl="1"/>
            <a:r>
              <a:rPr lang="en-US" sz="1400" dirty="0">
                <a:latin typeface="Raleway" panose="020B0503030101060003" pitchFamily="34" charset="77"/>
              </a:rPr>
              <a:t>Take a stand on issues, but make sure the issue isn’t polarizing.  E.g.- getting out the vote</a:t>
            </a:r>
          </a:p>
          <a:p>
            <a:r>
              <a:rPr lang="en-US" sz="1800" dirty="0">
                <a:latin typeface="Raleway" panose="020B0503030101060003" pitchFamily="34" charset="77"/>
              </a:rPr>
              <a:t>Inaction and silence is also a position on issues</a:t>
            </a:r>
          </a:p>
          <a:p>
            <a:r>
              <a:rPr lang="en-US" sz="1800" dirty="0">
                <a:latin typeface="Raleway" panose="020B0503030101060003" pitchFamily="34" charset="77"/>
              </a:rPr>
              <a:t>Brands need to be sure their message is genuine and authentic.  People will call out the bandwagon joiners of the purpose driven marketing movement  </a:t>
            </a:r>
          </a:p>
        </p:txBody>
      </p:sp>
      <p:sp>
        <p:nvSpPr>
          <p:cNvPr id="9" name="TextBox 8">
            <a:extLst>
              <a:ext uri="{FF2B5EF4-FFF2-40B4-BE49-F238E27FC236}">
                <a16:creationId xmlns:a16="http://schemas.microsoft.com/office/drawing/2014/main" id="{22737671-D990-F74E-9CE2-517ABC9CEB97}"/>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Business Radio powered by Wharton</a:t>
            </a:r>
          </a:p>
        </p:txBody>
      </p:sp>
      <p:sp>
        <p:nvSpPr>
          <p:cNvPr id="10" name="TextBox 9">
            <a:extLst>
              <a:ext uri="{FF2B5EF4-FFF2-40B4-BE49-F238E27FC236}">
                <a16:creationId xmlns:a16="http://schemas.microsoft.com/office/drawing/2014/main" id="{A4976F84-F0BE-D845-9342-56C0533DDA1F}"/>
              </a:ext>
            </a:extLst>
          </p:cNvPr>
          <p:cNvSpPr txBox="1"/>
          <p:nvPr/>
        </p:nvSpPr>
        <p:spPr>
          <a:xfrm>
            <a:off x="651729" y="1043235"/>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3758547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D144B0-7EE2-D049-8338-5EF42FE40D22}"/>
              </a:ext>
            </a:extLst>
          </p:cNvPr>
          <p:cNvSpPr/>
          <p:nvPr/>
        </p:nvSpPr>
        <p:spPr>
          <a:xfrm>
            <a:off x="0" y="0"/>
            <a:ext cx="12192000" cy="6858000"/>
          </a:xfrm>
          <a:prstGeom prst="rect">
            <a:avLst/>
          </a:prstGeom>
          <a:solidFill>
            <a:srgbClr val="A80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892B5B-DE86-4C42-9E96-1A094CE8EC14}"/>
              </a:ext>
            </a:extLst>
          </p:cNvPr>
          <p:cNvSpPr txBox="1"/>
          <p:nvPr/>
        </p:nvSpPr>
        <p:spPr>
          <a:xfrm>
            <a:off x="3180146" y="571758"/>
            <a:ext cx="6821511" cy="646331"/>
          </a:xfrm>
          <a:prstGeom prst="rect">
            <a:avLst/>
          </a:prstGeom>
          <a:noFill/>
        </p:spPr>
        <p:txBody>
          <a:bodyPr wrap="square" rtlCol="0">
            <a:spAutoFit/>
          </a:bodyPr>
          <a:lstStyle/>
          <a:p>
            <a:pPr algn="ctr"/>
            <a:r>
              <a:rPr lang="en-US" sz="3600" b="1" dirty="0">
                <a:solidFill>
                  <a:schemeClr val="bg1"/>
                </a:solidFill>
                <a:latin typeface="Raleway" panose="020B0003030101060003" pitchFamily="34" charset="0"/>
              </a:rPr>
              <a:t>Podcast Pause</a:t>
            </a:r>
          </a:p>
        </p:txBody>
      </p:sp>
      <p:pic>
        <p:nvPicPr>
          <p:cNvPr id="9" name="Picture 8">
            <a:extLst>
              <a:ext uri="{FF2B5EF4-FFF2-40B4-BE49-F238E27FC236}">
                <a16:creationId xmlns:a16="http://schemas.microsoft.com/office/drawing/2014/main" id="{689758B3-4656-9747-8279-182F88C3C85B}"/>
              </a:ext>
            </a:extLst>
          </p:cNvPr>
          <p:cNvPicPr>
            <a:picLocks noChangeAspect="1"/>
          </p:cNvPicPr>
          <p:nvPr/>
        </p:nvPicPr>
        <p:blipFill>
          <a:blip r:embed="rId3"/>
          <a:stretch>
            <a:fillRect/>
          </a:stretch>
        </p:blipFill>
        <p:spPr>
          <a:xfrm>
            <a:off x="3807366" y="511117"/>
            <a:ext cx="790761" cy="790761"/>
          </a:xfrm>
          <a:prstGeom prst="rect">
            <a:avLst/>
          </a:prstGeom>
        </p:spPr>
      </p:pic>
      <p:pic>
        <p:nvPicPr>
          <p:cNvPr id="10" name="Picture 9">
            <a:extLst>
              <a:ext uri="{FF2B5EF4-FFF2-40B4-BE49-F238E27FC236}">
                <a16:creationId xmlns:a16="http://schemas.microsoft.com/office/drawing/2014/main" id="{D669A8CE-3D20-A648-92D2-E0EB7A7D0258}"/>
              </a:ext>
            </a:extLst>
          </p:cNvPr>
          <p:cNvPicPr>
            <a:picLocks noChangeAspect="1"/>
          </p:cNvPicPr>
          <p:nvPr/>
        </p:nvPicPr>
        <p:blipFill>
          <a:blip r:embed="rId4"/>
          <a:stretch>
            <a:fillRect/>
          </a:stretch>
        </p:blipFill>
        <p:spPr>
          <a:xfrm>
            <a:off x="2428400" y="1690258"/>
            <a:ext cx="7445935" cy="3975121"/>
          </a:xfrm>
          <a:prstGeom prst="rect">
            <a:avLst/>
          </a:prstGeom>
        </p:spPr>
      </p:pic>
      <p:sp>
        <p:nvSpPr>
          <p:cNvPr id="11" name="TextBox 10">
            <a:extLst>
              <a:ext uri="{FF2B5EF4-FFF2-40B4-BE49-F238E27FC236}">
                <a16:creationId xmlns:a16="http://schemas.microsoft.com/office/drawing/2014/main" id="{8E88C441-A094-944D-B380-BDD912301CFD}"/>
              </a:ext>
            </a:extLst>
          </p:cNvPr>
          <p:cNvSpPr txBox="1"/>
          <p:nvPr/>
        </p:nvSpPr>
        <p:spPr>
          <a:xfrm>
            <a:off x="0" y="6161886"/>
            <a:ext cx="12192000" cy="369332"/>
          </a:xfrm>
          <a:prstGeom prst="rect">
            <a:avLst/>
          </a:prstGeom>
          <a:noFill/>
        </p:spPr>
        <p:txBody>
          <a:bodyPr wrap="square" rtlCol="0">
            <a:spAutoFit/>
          </a:bodyPr>
          <a:lstStyle/>
          <a:p>
            <a:pPr algn="ctr"/>
            <a:r>
              <a:rPr lang="en-US" dirty="0">
                <a:solidFill>
                  <a:schemeClr val="bg1"/>
                </a:solidFill>
                <a:latin typeface="Raleway" panose="020B0503030101060003" pitchFamily="34" charset="77"/>
              </a:rPr>
              <a:t>Originally aired on WHYY Radio</a:t>
            </a:r>
          </a:p>
        </p:txBody>
      </p:sp>
      <p:pic>
        <p:nvPicPr>
          <p:cNvPr id="4" name="Picture 3">
            <a:extLst>
              <a:ext uri="{FF2B5EF4-FFF2-40B4-BE49-F238E27FC236}">
                <a16:creationId xmlns:a16="http://schemas.microsoft.com/office/drawing/2014/main" id="{9F667422-E75D-47AE-AD63-3B15ACFA9FDD}"/>
              </a:ext>
            </a:extLst>
          </p:cNvPr>
          <p:cNvPicPr>
            <a:picLocks noChangeAspect="1"/>
          </p:cNvPicPr>
          <p:nvPr/>
        </p:nvPicPr>
        <p:blipFill>
          <a:blip r:embed="rId5"/>
          <a:stretch>
            <a:fillRect/>
          </a:stretch>
        </p:blipFill>
        <p:spPr>
          <a:xfrm>
            <a:off x="3617963" y="1957170"/>
            <a:ext cx="5063050" cy="3167130"/>
          </a:xfrm>
          <a:prstGeom prst="rect">
            <a:avLst/>
          </a:prstGeom>
        </p:spPr>
      </p:pic>
    </p:spTree>
    <p:extLst>
      <p:ext uri="{BB962C8B-B14F-4D97-AF65-F5344CB8AC3E}">
        <p14:creationId xmlns:p14="http://schemas.microsoft.com/office/powerpoint/2010/main" val="780313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1729" y="1630956"/>
            <a:ext cx="11150013" cy="4419600"/>
          </a:xfrm>
        </p:spPr>
        <p:txBody>
          <a:bodyPr/>
          <a:lstStyle/>
          <a:p>
            <a:r>
              <a:rPr lang="en-US" sz="1600" dirty="0">
                <a:latin typeface="Raleway" panose="020B0503030101060003" pitchFamily="34" charset="77"/>
              </a:rPr>
              <a:t>Social media is a huge component of a successful boycott and aids in the boycott sustainability </a:t>
            </a:r>
          </a:p>
          <a:p>
            <a:r>
              <a:rPr lang="en-US" sz="1600" dirty="0">
                <a:latin typeface="Raleway" panose="020B0503030101060003" pitchFamily="34" charset="77"/>
              </a:rPr>
              <a:t>Companies can no longer hide- consumers want to know if their values align with the brands they support</a:t>
            </a:r>
          </a:p>
          <a:p>
            <a:r>
              <a:rPr lang="en-US" sz="1600" dirty="0">
                <a:latin typeface="Raleway" panose="020B0503030101060003" pitchFamily="34" charset="77"/>
              </a:rPr>
              <a:t>The power of the anecdotal example- high school students taking to social asking for policy change sends a very powerful message</a:t>
            </a:r>
          </a:p>
          <a:p>
            <a:r>
              <a:rPr lang="en-US" sz="1600" dirty="0">
                <a:latin typeface="Raleway" panose="020B0503030101060003" pitchFamily="34" charset="77"/>
              </a:rPr>
              <a:t>Brands have to make a calculated decision to possible alienate a certain group of consumers </a:t>
            </a:r>
          </a:p>
          <a:p>
            <a:pPr lvl="1"/>
            <a:r>
              <a:rPr lang="en-US" sz="1600" dirty="0">
                <a:latin typeface="Raleway" panose="020B0503030101060003" pitchFamily="34" charset="77"/>
              </a:rPr>
              <a:t>Potentially 6 million NRA members</a:t>
            </a:r>
          </a:p>
          <a:p>
            <a:pPr lvl="1"/>
            <a:r>
              <a:rPr lang="en-US" sz="1600" dirty="0">
                <a:latin typeface="Raleway" panose="020B0503030101060003" pitchFamily="34" charset="77"/>
              </a:rPr>
              <a:t>Fed Ex- walking a fine line with their stance taking a neutral position, not denying NRA service, but has clear views on gun policy issues</a:t>
            </a:r>
          </a:p>
          <a:p>
            <a:pPr lvl="1"/>
            <a:r>
              <a:rPr lang="en-US" sz="1600" dirty="0">
                <a:latin typeface="Raleway" panose="020B0503030101060003" pitchFamily="34" charset="77"/>
              </a:rPr>
              <a:t>Companies that take a stance are seen more credible</a:t>
            </a:r>
          </a:p>
          <a:p>
            <a:r>
              <a:rPr lang="en-US" sz="1600" dirty="0">
                <a:latin typeface="Raleway" panose="020B0503030101060003" pitchFamily="34" charset="77"/>
              </a:rPr>
              <a:t>Boycott backlash-it is possible that some consumers will not patronize these businesses that have cut ties with the NRA?</a:t>
            </a:r>
          </a:p>
          <a:p>
            <a:r>
              <a:rPr lang="en-US" sz="1600" dirty="0">
                <a:latin typeface="Raleway" panose="020B0503030101060003" pitchFamily="34" charset="77"/>
              </a:rPr>
              <a:t>Will consumers inconvenience themselves to stand up for what they believe?  Are they willing to talk with their wallets?</a:t>
            </a:r>
          </a:p>
          <a:p>
            <a:r>
              <a:rPr lang="en-US" sz="1600" dirty="0">
                <a:latin typeface="Raleway" panose="020B0503030101060003" pitchFamily="34" charset="77"/>
              </a:rPr>
              <a:t>Consumers have clout!</a:t>
            </a:r>
          </a:p>
        </p:txBody>
      </p:sp>
      <p:sp>
        <p:nvSpPr>
          <p:cNvPr id="9" name="TextBox 8">
            <a:extLst>
              <a:ext uri="{FF2B5EF4-FFF2-40B4-BE49-F238E27FC236}">
                <a16:creationId xmlns:a16="http://schemas.microsoft.com/office/drawing/2014/main" id="{3DA5324C-5FD9-834C-B35C-2A93CA18E3AB}"/>
              </a:ext>
            </a:extLst>
          </p:cNvPr>
          <p:cNvSpPr txBox="1"/>
          <p:nvPr/>
        </p:nvSpPr>
        <p:spPr>
          <a:xfrm>
            <a:off x="524404" y="6248400"/>
            <a:ext cx="8153400" cy="369332"/>
          </a:xfrm>
          <a:prstGeom prst="rect">
            <a:avLst/>
          </a:prstGeom>
          <a:noFill/>
        </p:spPr>
        <p:txBody>
          <a:bodyPr wrap="square" rtlCol="0">
            <a:spAutoFit/>
          </a:bodyPr>
          <a:lstStyle/>
          <a:p>
            <a:r>
              <a:rPr lang="en-US" dirty="0">
                <a:latin typeface="Raleway" panose="020B0503030101060003" pitchFamily="34" charset="77"/>
              </a:rPr>
              <a:t>Originally aired on WHYY Radio</a:t>
            </a:r>
          </a:p>
        </p:txBody>
      </p:sp>
      <p:sp>
        <p:nvSpPr>
          <p:cNvPr id="10" name="TextBox 9">
            <a:extLst>
              <a:ext uri="{FF2B5EF4-FFF2-40B4-BE49-F238E27FC236}">
                <a16:creationId xmlns:a16="http://schemas.microsoft.com/office/drawing/2014/main" id="{8A8E5F1B-E920-6A4D-9A11-7848804012AB}"/>
              </a:ext>
            </a:extLst>
          </p:cNvPr>
          <p:cNvSpPr txBox="1"/>
          <p:nvPr/>
        </p:nvSpPr>
        <p:spPr>
          <a:xfrm>
            <a:off x="651729" y="953783"/>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Podcast Pause</a:t>
            </a:r>
          </a:p>
        </p:txBody>
      </p:sp>
    </p:spTree>
    <p:extLst>
      <p:ext uri="{BB962C8B-B14F-4D97-AF65-F5344CB8AC3E}">
        <p14:creationId xmlns:p14="http://schemas.microsoft.com/office/powerpoint/2010/main" val="2543683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3EF1BA-143B-1542-8DAE-BDD8520D177C}"/>
              </a:ext>
            </a:extLst>
          </p:cNvPr>
          <p:cNvSpPr txBox="1"/>
          <p:nvPr/>
        </p:nvSpPr>
        <p:spPr>
          <a:xfrm>
            <a:off x="651729" y="970039"/>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Class Exercises</a:t>
            </a:r>
          </a:p>
        </p:txBody>
      </p:sp>
    </p:spTree>
    <p:extLst>
      <p:ext uri="{BB962C8B-B14F-4D97-AF65-F5344CB8AC3E}">
        <p14:creationId xmlns:p14="http://schemas.microsoft.com/office/powerpoint/2010/main" val="347192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3A60A6-6807-9B4B-9F65-E9ED5F292A3C}"/>
              </a:ext>
            </a:extLst>
          </p:cNvPr>
          <p:cNvSpPr txBox="1"/>
          <p:nvPr/>
        </p:nvSpPr>
        <p:spPr>
          <a:xfrm>
            <a:off x="620556" y="1193225"/>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Grading:</a:t>
            </a:r>
          </a:p>
        </p:txBody>
      </p:sp>
      <p:sp>
        <p:nvSpPr>
          <p:cNvPr id="5" name="TextBox 4">
            <a:extLst>
              <a:ext uri="{FF2B5EF4-FFF2-40B4-BE49-F238E27FC236}">
                <a16:creationId xmlns:a16="http://schemas.microsoft.com/office/drawing/2014/main" id="{303C1CFC-80A9-0644-A6B5-0F8D60141C68}"/>
              </a:ext>
            </a:extLst>
          </p:cNvPr>
          <p:cNvSpPr txBox="1"/>
          <p:nvPr/>
        </p:nvSpPr>
        <p:spPr>
          <a:xfrm>
            <a:off x="620556" y="1839556"/>
            <a:ext cx="11208455" cy="4832092"/>
          </a:xfrm>
          <a:prstGeom prst="rect">
            <a:avLst/>
          </a:prstGeom>
          <a:noFill/>
        </p:spPr>
        <p:txBody>
          <a:bodyPr wrap="square" rtlCol="0">
            <a:noAutofit/>
          </a:bodyPr>
          <a:lstStyle/>
          <a:p>
            <a:pPr>
              <a:lnSpc>
                <a:spcPct val="150000"/>
              </a:lnSpc>
            </a:pPr>
            <a:r>
              <a:rPr lang="en-US" sz="2400" b="1" dirty="0">
                <a:solidFill>
                  <a:srgbClr val="404040"/>
                </a:solidFill>
                <a:latin typeface="Raleway" panose="020B0003030101060003" pitchFamily="34" charset="0"/>
              </a:rPr>
              <a:t>Guest Speaker Assessments</a:t>
            </a:r>
            <a:r>
              <a:rPr lang="en-US" sz="2400" dirty="0">
                <a:solidFill>
                  <a:srgbClr val="404040"/>
                </a:solidFill>
                <a:latin typeface="Raleway" panose="020B0003030101060003" pitchFamily="34" charset="0"/>
              </a:rPr>
              <a:t>			15 Points</a:t>
            </a:r>
          </a:p>
          <a:p>
            <a:pPr>
              <a:lnSpc>
                <a:spcPct val="150000"/>
              </a:lnSpc>
            </a:pPr>
            <a:r>
              <a:rPr lang="en-US" dirty="0">
                <a:solidFill>
                  <a:srgbClr val="404040"/>
                </a:solidFill>
                <a:latin typeface="Raleway" panose="020B0003030101060003" pitchFamily="34" charset="0"/>
              </a:rPr>
              <a:t>Guest Speaker #1					10 Points</a:t>
            </a:r>
          </a:p>
          <a:p>
            <a:pPr>
              <a:lnSpc>
                <a:spcPct val="150000"/>
              </a:lnSpc>
            </a:pPr>
            <a:r>
              <a:rPr lang="en-US" dirty="0">
                <a:solidFill>
                  <a:srgbClr val="404040"/>
                </a:solidFill>
                <a:latin typeface="Raleway" panose="020B0003030101060003" pitchFamily="34" charset="0"/>
              </a:rPr>
              <a:t>Guest Speaker #2					10 Points</a:t>
            </a:r>
          </a:p>
          <a:p>
            <a:pPr>
              <a:lnSpc>
                <a:spcPct val="150000"/>
              </a:lnSpc>
            </a:pPr>
            <a:r>
              <a:rPr lang="en-US" dirty="0">
                <a:solidFill>
                  <a:srgbClr val="404040"/>
                </a:solidFill>
                <a:latin typeface="Raleway" panose="020B0003030101060003" pitchFamily="34" charset="0"/>
              </a:rPr>
              <a:t>Guest Speaker #3					10 Points</a:t>
            </a:r>
          </a:p>
          <a:p>
            <a:endParaRPr lang="en-US" sz="2000" dirty="0">
              <a:solidFill>
                <a:srgbClr val="404040"/>
              </a:solidFill>
              <a:latin typeface="Raleway" panose="020B0003030101060003" pitchFamily="34" charset="0"/>
            </a:endParaRPr>
          </a:p>
          <a:p>
            <a:pPr>
              <a:lnSpc>
                <a:spcPct val="150000"/>
              </a:lnSpc>
            </a:pPr>
            <a:r>
              <a:rPr lang="en-US" sz="2400" b="1" dirty="0">
                <a:solidFill>
                  <a:srgbClr val="404040"/>
                </a:solidFill>
                <a:latin typeface="Raleway" panose="020B0003030101060003" pitchFamily="34" charset="0"/>
              </a:rPr>
              <a:t>Group Project</a:t>
            </a:r>
            <a:r>
              <a:rPr lang="en-US" sz="2400" dirty="0">
                <a:solidFill>
                  <a:srgbClr val="404040"/>
                </a:solidFill>
                <a:latin typeface="Raleway" panose="020B0003030101060003" pitchFamily="34" charset="0"/>
              </a:rPr>
              <a:t>					45 Points</a:t>
            </a:r>
          </a:p>
          <a:p>
            <a:pPr>
              <a:lnSpc>
                <a:spcPct val="150000"/>
              </a:lnSpc>
            </a:pPr>
            <a:r>
              <a:rPr lang="en-US" sz="2000" dirty="0">
                <a:solidFill>
                  <a:srgbClr val="404040"/>
                </a:solidFill>
                <a:latin typeface="Raleway" panose="020B0003030101060003" pitchFamily="34" charset="0"/>
              </a:rPr>
              <a:t>PowerPoint Slide Deck					30 Points</a:t>
            </a:r>
          </a:p>
          <a:p>
            <a:pPr>
              <a:lnSpc>
                <a:spcPct val="150000"/>
              </a:lnSpc>
            </a:pPr>
            <a:r>
              <a:rPr lang="en-US" sz="2000" dirty="0">
                <a:solidFill>
                  <a:srgbClr val="404040"/>
                </a:solidFill>
                <a:latin typeface="Raleway" panose="020B0003030101060003" pitchFamily="34" charset="0"/>
              </a:rPr>
              <a:t>Presentation (15 minutes – 10 Pres 5 Q&amp;A)		15 Points</a:t>
            </a:r>
          </a:p>
          <a:p>
            <a:endParaRPr lang="en-US" sz="2000" dirty="0">
              <a:solidFill>
                <a:srgbClr val="404040"/>
              </a:solidFill>
              <a:latin typeface="Raleway" panose="020B0003030101060003" pitchFamily="34" charset="0"/>
            </a:endParaRPr>
          </a:p>
          <a:p>
            <a:r>
              <a:rPr lang="en-US" sz="2400" b="1" dirty="0">
                <a:solidFill>
                  <a:srgbClr val="404040"/>
                </a:solidFill>
                <a:latin typeface="Raleway" panose="020B0003030101060003" pitchFamily="34" charset="0"/>
              </a:rPr>
              <a:t>Total</a:t>
            </a:r>
            <a:r>
              <a:rPr lang="en-US" sz="2400" dirty="0">
                <a:solidFill>
                  <a:srgbClr val="404040"/>
                </a:solidFill>
                <a:latin typeface="Raleway" panose="020B0003030101060003" pitchFamily="34" charset="0"/>
              </a:rPr>
              <a:t>							160 Points</a:t>
            </a:r>
          </a:p>
          <a:p>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a:p>
            <a:pPr>
              <a:lnSpc>
                <a:spcPct val="150000"/>
              </a:lnSpc>
            </a:pPr>
            <a:endParaRPr lang="en-US" sz="2000" dirty="0">
              <a:solidFill>
                <a:srgbClr val="404040"/>
              </a:solidFill>
              <a:latin typeface="Raleway" panose="020B0003030101060003" pitchFamily="34" charset="0"/>
            </a:endParaRPr>
          </a:p>
        </p:txBody>
      </p:sp>
    </p:spTree>
    <p:extLst>
      <p:ext uri="{BB962C8B-B14F-4D97-AF65-F5344CB8AC3E}">
        <p14:creationId xmlns:p14="http://schemas.microsoft.com/office/powerpoint/2010/main" val="335278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19480-C15F-3D40-9A55-16D3A7AE9BA7}"/>
              </a:ext>
            </a:extLst>
          </p:cNvPr>
          <p:cNvPicPr>
            <a:picLocks noChangeAspect="1"/>
          </p:cNvPicPr>
          <p:nvPr/>
        </p:nvPicPr>
        <p:blipFill rotWithShape="1">
          <a:blip r:embed="rId2"/>
          <a:srcRect l="4783" t="27412" r="33106" b="2600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2DE3939-6A52-C148-B4A9-F13CB3B003A4}"/>
              </a:ext>
            </a:extLst>
          </p:cNvPr>
          <p:cNvSpPr/>
          <p:nvPr/>
        </p:nvSpPr>
        <p:spPr>
          <a:xfrm>
            <a:off x="755026" y="708287"/>
            <a:ext cx="9531973" cy="555804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3A60A6-6807-9B4B-9F65-E9ED5F292A3C}"/>
              </a:ext>
            </a:extLst>
          </p:cNvPr>
          <p:cNvSpPr txBox="1"/>
          <p:nvPr/>
        </p:nvSpPr>
        <p:spPr>
          <a:xfrm>
            <a:off x="983545" y="896015"/>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Grading:</a:t>
            </a:r>
          </a:p>
        </p:txBody>
      </p:sp>
      <p:sp>
        <p:nvSpPr>
          <p:cNvPr id="5" name="TextBox 4">
            <a:extLst>
              <a:ext uri="{FF2B5EF4-FFF2-40B4-BE49-F238E27FC236}">
                <a16:creationId xmlns:a16="http://schemas.microsoft.com/office/drawing/2014/main" id="{303C1CFC-80A9-0644-A6B5-0F8D60141C68}"/>
              </a:ext>
            </a:extLst>
          </p:cNvPr>
          <p:cNvSpPr txBox="1"/>
          <p:nvPr/>
        </p:nvSpPr>
        <p:spPr>
          <a:xfrm>
            <a:off x="983545" y="1730073"/>
            <a:ext cx="8859702" cy="4832092"/>
          </a:xfrm>
          <a:prstGeom prst="rect">
            <a:avLst/>
          </a:prstGeom>
          <a:noFill/>
        </p:spPr>
        <p:txBody>
          <a:bodyPr wrap="square" rtlCol="0">
            <a:noAutofit/>
          </a:bodyPr>
          <a:lstStyle/>
          <a:p>
            <a:r>
              <a:rPr lang="en-US" dirty="0">
                <a:latin typeface="Raleway" panose="020B0503030101060003" pitchFamily="34" charset="77"/>
              </a:rPr>
              <a:t>Students will learn HOW TO address each area using a specific managerial framework and an analytical tool. Cumulative learning will be applied to a Group Project Analysis that touches on one or more of the areas of (STPM) for a specific company.</a:t>
            </a:r>
          </a:p>
          <a:p>
            <a:r>
              <a:rPr lang="en-US" b="1" dirty="0">
                <a:latin typeface="Raleway" panose="020B0503030101060003" pitchFamily="34" charset="77"/>
              </a:rPr>
              <a:t> </a:t>
            </a:r>
            <a:endParaRPr lang="en-US" dirty="0">
              <a:latin typeface="Raleway" panose="020B0503030101060003" pitchFamily="34" charset="77"/>
            </a:endParaRPr>
          </a:p>
          <a:p>
            <a:r>
              <a:rPr lang="en-US" b="1" u="sng" dirty="0">
                <a:latin typeface="Raleway" panose="020B0503030101060003" pitchFamily="34" charset="77"/>
              </a:rPr>
              <a:t>NOTE on class content</a:t>
            </a:r>
            <a:r>
              <a:rPr lang="en-US" dirty="0">
                <a:latin typeface="Raleway" panose="020B0503030101060003" pitchFamily="34" charset="77"/>
              </a:rPr>
              <a:t>: Some of the analytics (e.g., Logistic Regression, Cluster analysis, ANOVA, Chi-Square analysis) partially overlap with statistical content from other marketing courses (e.g., Marketing Research), but our emphasis will be on how to use them to understand customers better. This is a drill down course that builds on concepts from the core marketing intro classes. It also dovetails nicely with the Marketing Strategy and The Branding courses. </a:t>
            </a:r>
          </a:p>
          <a:p>
            <a:r>
              <a:rPr lang="en-US" dirty="0">
                <a:latin typeface="Raleway" panose="020B0503030101060003" pitchFamily="34" charset="77"/>
              </a:rPr>
              <a:t> </a:t>
            </a:r>
          </a:p>
          <a:p>
            <a:r>
              <a:rPr lang="en-US" b="1" u="sng" dirty="0">
                <a:latin typeface="Raleway" panose="020B0503030101060003" pitchFamily="34" charset="77"/>
              </a:rPr>
              <a:t>NOTE on class decorum</a:t>
            </a:r>
            <a:r>
              <a:rPr lang="en-US" dirty="0">
                <a:latin typeface="Raleway" panose="020B0503030101060003" pitchFamily="34" charset="77"/>
              </a:rPr>
              <a:t>: Bring your nameplates to class every day (so I can learn who you are!). Please don’t distract your colleagues with electronic device usage. Please use laptops during class only for note taking and analytical tool exercises. </a:t>
            </a:r>
            <a:endParaRPr lang="en-US" sz="2000" dirty="0">
              <a:solidFill>
                <a:srgbClr val="404040"/>
              </a:solidFill>
              <a:latin typeface="Raleway" panose="020B0503030101060003" pitchFamily="34" charset="77"/>
            </a:endParaRPr>
          </a:p>
        </p:txBody>
      </p:sp>
    </p:spTree>
    <p:extLst>
      <p:ext uri="{BB962C8B-B14F-4D97-AF65-F5344CB8AC3E}">
        <p14:creationId xmlns:p14="http://schemas.microsoft.com/office/powerpoint/2010/main" val="122949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3A60A6-6807-9B4B-9F65-E9ED5F292A3C}"/>
              </a:ext>
            </a:extLst>
          </p:cNvPr>
          <p:cNvSpPr txBox="1"/>
          <p:nvPr/>
        </p:nvSpPr>
        <p:spPr>
          <a:xfrm>
            <a:off x="620556" y="1074353"/>
            <a:ext cx="8823247"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Grading Notes (Please Read Carefully): </a:t>
            </a:r>
          </a:p>
        </p:txBody>
      </p:sp>
      <p:sp>
        <p:nvSpPr>
          <p:cNvPr id="5" name="TextBox 4">
            <a:extLst>
              <a:ext uri="{FF2B5EF4-FFF2-40B4-BE49-F238E27FC236}">
                <a16:creationId xmlns:a16="http://schemas.microsoft.com/office/drawing/2014/main" id="{303C1CFC-80A9-0644-A6B5-0F8D60141C68}"/>
              </a:ext>
            </a:extLst>
          </p:cNvPr>
          <p:cNvSpPr txBox="1"/>
          <p:nvPr/>
        </p:nvSpPr>
        <p:spPr>
          <a:xfrm>
            <a:off x="620556" y="1885575"/>
            <a:ext cx="11208455" cy="4088904"/>
          </a:xfrm>
          <a:prstGeom prst="rect">
            <a:avLst/>
          </a:prstGeom>
          <a:noFill/>
        </p:spPr>
        <p:txBody>
          <a:bodyPr wrap="square" rtlCol="0">
            <a:noAutofit/>
          </a:bodyPr>
          <a:lstStyle/>
          <a:p>
            <a:r>
              <a:rPr lang="en-US" b="1" dirty="0">
                <a:solidFill>
                  <a:srgbClr val="A80631"/>
                </a:solidFill>
                <a:latin typeface="Raleway" panose="020B0503030101060003" pitchFamily="34" charset="77"/>
              </a:rPr>
              <a:t>Class Participation</a:t>
            </a:r>
            <a:r>
              <a:rPr lang="en-US" sz="1600" b="1" dirty="0">
                <a:latin typeface="Raleway" panose="020B0503030101060003" pitchFamily="34" charset="77"/>
              </a:rPr>
              <a:t/>
            </a:r>
            <a:br>
              <a:rPr lang="en-US" sz="1600" b="1" dirty="0">
                <a:latin typeface="Raleway" panose="020B0503030101060003" pitchFamily="34" charset="77"/>
              </a:rPr>
            </a:br>
            <a:endParaRPr lang="en-US" sz="1600" b="1" dirty="0">
              <a:latin typeface="Raleway" panose="020B0503030101060003" pitchFamily="34" charset="77"/>
            </a:endParaRPr>
          </a:p>
          <a:p>
            <a:r>
              <a:rPr lang="en-US" sz="1600" b="1" dirty="0">
                <a:latin typeface="Raleway" panose="020B0503030101060003" pitchFamily="34" charset="77"/>
              </a:rPr>
              <a:t>Attendance and Contributions to Class discussion: </a:t>
            </a:r>
            <a:r>
              <a:rPr lang="en-US" sz="1600" dirty="0">
                <a:latin typeface="Raleway" panose="020B0503030101060003" pitchFamily="34" charset="77"/>
              </a:rPr>
              <a:t>I will separately rate your contribution to class based on your attendance, the quality of your comments during class discussions, your level of engagement with the course materials in and out of class.</a:t>
            </a:r>
          </a:p>
          <a:p>
            <a:endParaRPr lang="en-US" sz="1600" dirty="0">
              <a:latin typeface="Raleway" panose="020B0503030101060003" pitchFamily="34" charset="77"/>
            </a:endParaRPr>
          </a:p>
          <a:p>
            <a:r>
              <a:rPr lang="en-US" sz="1600" b="1" dirty="0">
                <a:latin typeface="Raleway" panose="020B0503030101060003" pitchFamily="34" charset="77"/>
              </a:rPr>
              <a:t>Class Exercises: </a:t>
            </a:r>
            <a:r>
              <a:rPr lang="en-US" sz="1600" dirty="0">
                <a:latin typeface="Raleway" panose="020B0503030101060003" pitchFamily="34" charset="77"/>
              </a:rPr>
              <a:t>Throughout the semester, as part of class engagement and class demonstrations, you will be asked to complete a few class exercises. These may range from simple very short questionnaires that demonstrate concepts in class, to online exercises that bring concepts alive. Typically, this will be an “all or none” assessment. You either do the assignment by the deadline and get full credit, or do not and get no credit.</a:t>
            </a:r>
          </a:p>
          <a:p>
            <a:r>
              <a:rPr lang="en-US" sz="1600" dirty="0">
                <a:latin typeface="Raleway" panose="020B0503030101060003" pitchFamily="34" charset="77"/>
              </a:rPr>
              <a:t/>
            </a:r>
            <a:br>
              <a:rPr lang="en-US" sz="1600" dirty="0">
                <a:latin typeface="Raleway" panose="020B0503030101060003" pitchFamily="34" charset="77"/>
              </a:rPr>
            </a:br>
            <a:endParaRPr lang="en-US" sz="1600" dirty="0">
              <a:latin typeface="Raleway" panose="020B0503030101060003" pitchFamily="34" charset="77"/>
            </a:endParaRPr>
          </a:p>
          <a:p>
            <a:r>
              <a:rPr lang="en-US" sz="1600" b="1" dirty="0">
                <a:latin typeface="Raleway" panose="020B0503030101060003" pitchFamily="34" charset="77"/>
              </a:rPr>
              <a:t>Analytical Tools: </a:t>
            </a:r>
            <a:r>
              <a:rPr lang="en-US" sz="1600" dirty="0">
                <a:latin typeface="Raleway" panose="020B0503030101060003" pitchFamily="34" charset="77"/>
              </a:rPr>
              <a:t>As part of the course, and the group project, I will teach you four quantitative customer analysis tools to use. For these sessions, we will use your laptops and either excel or a statistics program to complete the analysis. You will turn in four short write ups based on these analyses, demonstrating to me that you know how to apply and interpret the method. You are allowed to miss turning in ONE of these without penalty.</a:t>
            </a:r>
          </a:p>
          <a:p>
            <a:r>
              <a:rPr lang="en-US" sz="1600" dirty="0">
                <a:latin typeface="Raleway" panose="020B0503030101060003" pitchFamily="34" charset="77"/>
              </a:rPr>
              <a:t/>
            </a:r>
            <a:br>
              <a:rPr lang="en-US" sz="1600" dirty="0">
                <a:latin typeface="Raleway" panose="020B0503030101060003" pitchFamily="34" charset="77"/>
              </a:rPr>
            </a:br>
            <a:endParaRPr lang="en-US" sz="1600" dirty="0">
              <a:latin typeface="Raleway" panose="020B0503030101060003" pitchFamily="34" charset="77"/>
            </a:endParaRPr>
          </a:p>
          <a:p>
            <a:endParaRPr lang="en-US" sz="1600" dirty="0">
              <a:latin typeface="Raleway" panose="020B0503030101060003" pitchFamily="34" charset="77"/>
            </a:endParaRPr>
          </a:p>
        </p:txBody>
      </p:sp>
    </p:spTree>
    <p:extLst>
      <p:ext uri="{BB962C8B-B14F-4D97-AF65-F5344CB8AC3E}">
        <p14:creationId xmlns:p14="http://schemas.microsoft.com/office/powerpoint/2010/main" val="265662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3A60A6-6807-9B4B-9F65-E9ED5F292A3C}"/>
              </a:ext>
            </a:extLst>
          </p:cNvPr>
          <p:cNvSpPr txBox="1"/>
          <p:nvPr/>
        </p:nvSpPr>
        <p:spPr>
          <a:xfrm>
            <a:off x="620556" y="1074353"/>
            <a:ext cx="8823247"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Grading Notes (Please Read Carefully): </a:t>
            </a:r>
          </a:p>
        </p:txBody>
      </p:sp>
      <p:sp>
        <p:nvSpPr>
          <p:cNvPr id="5" name="TextBox 4">
            <a:extLst>
              <a:ext uri="{FF2B5EF4-FFF2-40B4-BE49-F238E27FC236}">
                <a16:creationId xmlns:a16="http://schemas.microsoft.com/office/drawing/2014/main" id="{303C1CFC-80A9-0644-A6B5-0F8D60141C68}"/>
              </a:ext>
            </a:extLst>
          </p:cNvPr>
          <p:cNvSpPr txBox="1"/>
          <p:nvPr/>
        </p:nvSpPr>
        <p:spPr>
          <a:xfrm>
            <a:off x="620556" y="1885575"/>
            <a:ext cx="11208455" cy="4088904"/>
          </a:xfrm>
          <a:prstGeom prst="rect">
            <a:avLst/>
          </a:prstGeom>
          <a:noFill/>
        </p:spPr>
        <p:txBody>
          <a:bodyPr wrap="square" rtlCol="0">
            <a:noAutofit/>
          </a:bodyPr>
          <a:lstStyle/>
          <a:p>
            <a:r>
              <a:rPr lang="en-US" b="1" dirty="0">
                <a:solidFill>
                  <a:srgbClr val="A80631"/>
                </a:solidFill>
                <a:latin typeface="Raleway" panose="020B0503030101060003" pitchFamily="34" charset="77"/>
              </a:rPr>
              <a:t>Class Participation (cont.)</a:t>
            </a:r>
            <a:r>
              <a:rPr lang="en-US" sz="1600" b="1" dirty="0">
                <a:latin typeface="Raleway" panose="020B0503030101060003" pitchFamily="34" charset="77"/>
              </a:rPr>
              <a:t/>
            </a:r>
            <a:br>
              <a:rPr lang="en-US" sz="1600" b="1" dirty="0">
                <a:latin typeface="Raleway" panose="020B0503030101060003" pitchFamily="34" charset="77"/>
              </a:rPr>
            </a:br>
            <a:endParaRPr lang="en-US" sz="1600" b="1" dirty="0">
              <a:latin typeface="Raleway" panose="020B0503030101060003" pitchFamily="34" charset="77"/>
            </a:endParaRPr>
          </a:p>
          <a:p>
            <a:r>
              <a:rPr lang="en-US" sz="1600" b="1" dirty="0">
                <a:latin typeface="Raleway" panose="020B0503030101060003" pitchFamily="34" charset="77"/>
              </a:rPr>
              <a:t>Guest Speakers: </a:t>
            </a:r>
            <a:r>
              <a:rPr lang="en-US" sz="1600" dirty="0">
                <a:latin typeface="Raleway" panose="020B0503030101060003" pitchFamily="34" charset="77"/>
              </a:rPr>
              <a:t>I will have a few experts come in to present state of the art knowledge in areas of our class. You will evaluate their guest lectures and if you attend the lecture and are engaged in the lecture, you will receive points. Again, this assessment is an “all or none” point assignment.</a:t>
            </a:r>
          </a:p>
          <a:p>
            <a:endParaRPr lang="en-US" sz="1600" dirty="0">
              <a:latin typeface="Raleway" panose="020B0503030101060003" pitchFamily="34" charset="77"/>
            </a:endParaRPr>
          </a:p>
          <a:p>
            <a:endParaRPr lang="en-US" sz="1600" dirty="0">
              <a:latin typeface="Raleway" panose="020B0503030101060003" pitchFamily="34" charset="77"/>
            </a:endParaRPr>
          </a:p>
          <a:p>
            <a:r>
              <a:rPr lang="en-US" sz="1600" b="1" dirty="0">
                <a:solidFill>
                  <a:srgbClr val="A80631"/>
                </a:solidFill>
                <a:latin typeface="Raleway" panose="020B0503030101060003" pitchFamily="34" charset="77"/>
              </a:rPr>
              <a:t>Group Project</a:t>
            </a:r>
            <a:r>
              <a:rPr lang="en-US" sz="1600" b="1" dirty="0">
                <a:latin typeface="Raleway" panose="020B0503030101060003" pitchFamily="34" charset="77"/>
              </a:rPr>
              <a:t/>
            </a:r>
            <a:br>
              <a:rPr lang="en-US" sz="1600" b="1" dirty="0">
                <a:latin typeface="Raleway" panose="020B0503030101060003" pitchFamily="34" charset="77"/>
              </a:rPr>
            </a:br>
            <a:endParaRPr lang="en-US" sz="1600" b="1" dirty="0">
              <a:latin typeface="Raleway" panose="020B0503030101060003" pitchFamily="34" charset="77"/>
            </a:endParaRPr>
          </a:p>
          <a:p>
            <a:r>
              <a:rPr lang="en-US" sz="1600" dirty="0">
                <a:latin typeface="Raleway" panose="020B0503030101060003" pitchFamily="34" charset="77"/>
              </a:rPr>
              <a:t>The group project is the culmination of the class to see if you truly have grasped the class concepts in total, and if you can apply them to a real-world situation and real world company. The group project is designed to provide a hands-on opportunity to collaborate on a real world branding/consumer/marketing situation. Team members typically receive the same grade, although </a:t>
            </a:r>
            <a:r>
              <a:rPr lang="en-US" sz="1600" b="1" dirty="0">
                <a:latin typeface="Raleway" panose="020B0503030101060003" pitchFamily="34" charset="77"/>
              </a:rPr>
              <a:t>adjustments will be made if necessary based on instructor and peer assessment of contributions to team work. </a:t>
            </a:r>
          </a:p>
        </p:txBody>
      </p:sp>
    </p:spTree>
    <p:extLst>
      <p:ext uri="{BB962C8B-B14F-4D97-AF65-F5344CB8AC3E}">
        <p14:creationId xmlns:p14="http://schemas.microsoft.com/office/powerpoint/2010/main" val="281259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DCC7909-6F8D-594A-84D7-EB06934BFF32}"/>
              </a:ext>
            </a:extLst>
          </p:cNvPr>
          <p:cNvGrpSpPr/>
          <p:nvPr/>
        </p:nvGrpSpPr>
        <p:grpSpPr>
          <a:xfrm>
            <a:off x="675206" y="2205716"/>
            <a:ext cx="10557367" cy="570752"/>
            <a:chOff x="675206" y="2672959"/>
            <a:chExt cx="10557367" cy="570752"/>
          </a:xfrm>
        </p:grpSpPr>
        <p:sp>
          <p:nvSpPr>
            <p:cNvPr id="5" name="Rectangle 4">
              <a:extLst>
                <a:ext uri="{FF2B5EF4-FFF2-40B4-BE49-F238E27FC236}">
                  <a16:creationId xmlns:a16="http://schemas.microsoft.com/office/drawing/2014/main" id="{4FBA414B-A23C-014B-B129-FC1FA5D9C03B}"/>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7306E-DC10-8F43-B304-796FE52ACE61}"/>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7" name="TextBox 6">
              <a:extLst>
                <a:ext uri="{FF2B5EF4-FFF2-40B4-BE49-F238E27FC236}">
                  <a16:creationId xmlns:a16="http://schemas.microsoft.com/office/drawing/2014/main" id="{5AC000B4-E2C9-A445-BFBF-E8E172A87817}"/>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8" name="TextBox 7">
              <a:extLst>
                <a:ext uri="{FF2B5EF4-FFF2-40B4-BE49-F238E27FC236}">
                  <a16:creationId xmlns:a16="http://schemas.microsoft.com/office/drawing/2014/main" id="{94B68AD0-3171-8743-972F-8D5B99E0FB4A}"/>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9" name="TextBox 8">
            <a:extLst>
              <a:ext uri="{FF2B5EF4-FFF2-40B4-BE49-F238E27FC236}">
                <a16:creationId xmlns:a16="http://schemas.microsoft.com/office/drawing/2014/main" id="{F9DF340C-6BF4-0E40-AC5B-46D0E28E0013}"/>
              </a:ext>
            </a:extLst>
          </p:cNvPr>
          <p:cNvSpPr txBox="1"/>
          <p:nvPr/>
        </p:nvSpPr>
        <p:spPr>
          <a:xfrm>
            <a:off x="651729" y="1730842"/>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Introduction</a:t>
            </a:r>
          </a:p>
        </p:txBody>
      </p:sp>
      <p:sp>
        <p:nvSpPr>
          <p:cNvPr id="10" name="TextBox 9">
            <a:extLst>
              <a:ext uri="{FF2B5EF4-FFF2-40B4-BE49-F238E27FC236}">
                <a16:creationId xmlns:a16="http://schemas.microsoft.com/office/drawing/2014/main" id="{2D6104DF-D3F0-3748-AE62-5ED5DB007A45}"/>
              </a:ext>
            </a:extLst>
          </p:cNvPr>
          <p:cNvSpPr txBox="1"/>
          <p:nvPr/>
        </p:nvSpPr>
        <p:spPr>
          <a:xfrm>
            <a:off x="651729" y="1038016"/>
            <a:ext cx="6821511" cy="646331"/>
          </a:xfrm>
          <a:prstGeom prst="rect">
            <a:avLst/>
          </a:prstGeom>
          <a:noFill/>
        </p:spPr>
        <p:txBody>
          <a:bodyPr wrap="square" rtlCol="0">
            <a:spAutoFit/>
          </a:bodyPr>
          <a:lstStyle/>
          <a:p>
            <a:r>
              <a:rPr lang="en-US" sz="3600" b="1" dirty="0">
                <a:solidFill>
                  <a:srgbClr val="004684"/>
                </a:solidFill>
                <a:latin typeface="Raleway" panose="020B0003030101060003" pitchFamily="34" charset="0"/>
              </a:rPr>
              <a:t>Course Schedule</a:t>
            </a:r>
          </a:p>
        </p:txBody>
      </p:sp>
      <p:sp>
        <p:nvSpPr>
          <p:cNvPr id="11" name="TextBox 10">
            <a:extLst>
              <a:ext uri="{FF2B5EF4-FFF2-40B4-BE49-F238E27FC236}">
                <a16:creationId xmlns:a16="http://schemas.microsoft.com/office/drawing/2014/main" id="{D03C929F-F3A8-264C-AA74-9426006AF5D6}"/>
              </a:ext>
            </a:extLst>
          </p:cNvPr>
          <p:cNvSpPr txBox="1"/>
          <p:nvPr/>
        </p:nvSpPr>
        <p:spPr>
          <a:xfrm>
            <a:off x="4125426" y="2776468"/>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1:30-4:30pm</a:t>
            </a:r>
          </a:p>
        </p:txBody>
      </p:sp>
      <p:sp>
        <p:nvSpPr>
          <p:cNvPr id="12" name="TextBox 11">
            <a:extLst>
              <a:ext uri="{FF2B5EF4-FFF2-40B4-BE49-F238E27FC236}">
                <a16:creationId xmlns:a16="http://schemas.microsoft.com/office/drawing/2014/main" id="{98502DA6-F02B-4D4B-9FC3-42EFFBBFEBBD}"/>
              </a:ext>
            </a:extLst>
          </p:cNvPr>
          <p:cNvSpPr txBox="1"/>
          <p:nvPr/>
        </p:nvSpPr>
        <p:spPr>
          <a:xfrm>
            <a:off x="675206" y="2691802"/>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August 30th </a:t>
            </a:r>
            <a:endParaRPr lang="en-US" dirty="0">
              <a:solidFill>
                <a:srgbClr val="404040"/>
              </a:solidFill>
              <a:latin typeface="Raleway" panose="020B0003030101060003" pitchFamily="34" charset="0"/>
            </a:endParaRPr>
          </a:p>
        </p:txBody>
      </p:sp>
      <p:sp>
        <p:nvSpPr>
          <p:cNvPr id="13" name="TextBox 12">
            <a:extLst>
              <a:ext uri="{FF2B5EF4-FFF2-40B4-BE49-F238E27FC236}">
                <a16:creationId xmlns:a16="http://schemas.microsoft.com/office/drawing/2014/main" id="{95026B69-C923-9547-A356-85B66421DEAA}"/>
              </a:ext>
            </a:extLst>
          </p:cNvPr>
          <p:cNvSpPr txBox="1"/>
          <p:nvPr/>
        </p:nvSpPr>
        <p:spPr>
          <a:xfrm>
            <a:off x="6996043" y="2776468"/>
            <a:ext cx="3339675" cy="561666"/>
          </a:xfrm>
          <a:prstGeom prst="rect">
            <a:avLst/>
          </a:prstGeom>
          <a:noFill/>
        </p:spPr>
        <p:txBody>
          <a:bodyPr wrap="square" rtlCol="0">
            <a:noAutofit/>
          </a:bodyPr>
          <a:lstStyle/>
          <a:p>
            <a:r>
              <a:rPr lang="en-US" dirty="0">
                <a:solidFill>
                  <a:srgbClr val="404040"/>
                </a:solidFill>
                <a:latin typeface="Raleway" panose="020B0003030101060003" pitchFamily="34" charset="0"/>
              </a:rPr>
              <a:t>Introduction to course</a:t>
            </a:r>
          </a:p>
        </p:txBody>
      </p:sp>
      <p:grpSp>
        <p:nvGrpSpPr>
          <p:cNvPr id="15" name="Group 14">
            <a:extLst>
              <a:ext uri="{FF2B5EF4-FFF2-40B4-BE49-F238E27FC236}">
                <a16:creationId xmlns:a16="http://schemas.microsoft.com/office/drawing/2014/main" id="{7EE69A11-086B-8C4F-96A7-4E6756F806FA}"/>
              </a:ext>
            </a:extLst>
          </p:cNvPr>
          <p:cNvGrpSpPr/>
          <p:nvPr/>
        </p:nvGrpSpPr>
        <p:grpSpPr>
          <a:xfrm>
            <a:off x="675206" y="4072441"/>
            <a:ext cx="10557367" cy="570752"/>
            <a:chOff x="675206" y="2672959"/>
            <a:chExt cx="10557367" cy="570752"/>
          </a:xfrm>
        </p:grpSpPr>
        <p:sp>
          <p:nvSpPr>
            <p:cNvPr id="16" name="Rectangle 15">
              <a:extLst>
                <a:ext uri="{FF2B5EF4-FFF2-40B4-BE49-F238E27FC236}">
                  <a16:creationId xmlns:a16="http://schemas.microsoft.com/office/drawing/2014/main" id="{A6F085BE-59CB-B749-B568-9ACB205D67F0}"/>
                </a:ext>
              </a:extLst>
            </p:cNvPr>
            <p:cNvSpPr/>
            <p:nvPr/>
          </p:nvSpPr>
          <p:spPr>
            <a:xfrm>
              <a:off x="675206" y="2741218"/>
              <a:ext cx="10557367" cy="3899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F29BCC-1733-004C-ABEE-69C4EB068AB8}"/>
                </a:ext>
              </a:extLst>
            </p:cNvPr>
            <p:cNvSpPr txBox="1"/>
            <p:nvPr/>
          </p:nvSpPr>
          <p:spPr>
            <a:xfrm>
              <a:off x="6954448" y="2672959"/>
              <a:ext cx="3990692"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Topic</a:t>
              </a:r>
            </a:p>
          </p:txBody>
        </p:sp>
        <p:sp>
          <p:nvSpPr>
            <p:cNvPr id="18" name="TextBox 17">
              <a:extLst>
                <a:ext uri="{FF2B5EF4-FFF2-40B4-BE49-F238E27FC236}">
                  <a16:creationId xmlns:a16="http://schemas.microsoft.com/office/drawing/2014/main" id="{876351C8-E6C6-054D-9A33-4CF20E4C2865}"/>
                </a:ext>
              </a:extLst>
            </p:cNvPr>
            <p:cNvSpPr txBox="1"/>
            <p:nvPr/>
          </p:nvSpPr>
          <p:spPr>
            <a:xfrm>
              <a:off x="4125426" y="2672959"/>
              <a:ext cx="2335335"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Time</a:t>
              </a:r>
            </a:p>
          </p:txBody>
        </p:sp>
        <p:sp>
          <p:nvSpPr>
            <p:cNvPr id="19" name="TextBox 18">
              <a:extLst>
                <a:ext uri="{FF2B5EF4-FFF2-40B4-BE49-F238E27FC236}">
                  <a16:creationId xmlns:a16="http://schemas.microsoft.com/office/drawing/2014/main" id="{ABAA5A6E-B527-1140-A74A-BEC126C78C32}"/>
                </a:ext>
              </a:extLst>
            </p:cNvPr>
            <p:cNvSpPr txBox="1"/>
            <p:nvPr/>
          </p:nvSpPr>
          <p:spPr>
            <a:xfrm>
              <a:off x="714826" y="2672959"/>
              <a:ext cx="2916913" cy="570752"/>
            </a:xfrm>
            <a:prstGeom prst="rect">
              <a:avLst/>
            </a:prstGeom>
            <a:noFill/>
          </p:spPr>
          <p:txBody>
            <a:bodyPr wrap="square" rtlCol="0">
              <a:noAutofit/>
            </a:bodyPr>
            <a:lstStyle/>
            <a:p>
              <a:pPr>
                <a:lnSpc>
                  <a:spcPct val="150000"/>
                </a:lnSpc>
              </a:pPr>
              <a:r>
                <a:rPr lang="en-US" sz="1600" b="1" dirty="0">
                  <a:solidFill>
                    <a:srgbClr val="004684"/>
                  </a:solidFill>
                  <a:latin typeface="Raleway" panose="020B0003030101060003" pitchFamily="34" charset="0"/>
                </a:rPr>
                <a:t>Date</a:t>
              </a:r>
            </a:p>
          </p:txBody>
        </p:sp>
      </p:grpSp>
      <p:sp>
        <p:nvSpPr>
          <p:cNvPr id="20" name="TextBox 19">
            <a:extLst>
              <a:ext uri="{FF2B5EF4-FFF2-40B4-BE49-F238E27FC236}">
                <a16:creationId xmlns:a16="http://schemas.microsoft.com/office/drawing/2014/main" id="{8FE053D7-394A-F54B-AD7C-58A0702549AF}"/>
              </a:ext>
            </a:extLst>
          </p:cNvPr>
          <p:cNvSpPr txBox="1"/>
          <p:nvPr/>
        </p:nvSpPr>
        <p:spPr>
          <a:xfrm>
            <a:off x="651729" y="3597567"/>
            <a:ext cx="10580844" cy="461665"/>
          </a:xfrm>
          <a:prstGeom prst="rect">
            <a:avLst/>
          </a:prstGeom>
          <a:noFill/>
        </p:spPr>
        <p:txBody>
          <a:bodyPr wrap="square" rtlCol="0">
            <a:spAutoFit/>
          </a:bodyPr>
          <a:lstStyle/>
          <a:p>
            <a:r>
              <a:rPr lang="en-US" sz="2400" b="1" dirty="0">
                <a:solidFill>
                  <a:srgbClr val="A80631"/>
                </a:solidFill>
                <a:latin typeface="Raleway" panose="020B0003030101060003" pitchFamily="34" charset="0"/>
              </a:rPr>
              <a:t>Part I: Segmentation – Building a Customer Profile</a:t>
            </a:r>
          </a:p>
        </p:txBody>
      </p:sp>
      <p:sp>
        <p:nvSpPr>
          <p:cNvPr id="21" name="TextBox 20">
            <a:extLst>
              <a:ext uri="{FF2B5EF4-FFF2-40B4-BE49-F238E27FC236}">
                <a16:creationId xmlns:a16="http://schemas.microsoft.com/office/drawing/2014/main" id="{76D5665A-F1D7-374A-90CC-50C466DE1404}"/>
              </a:ext>
            </a:extLst>
          </p:cNvPr>
          <p:cNvSpPr txBox="1"/>
          <p:nvPr/>
        </p:nvSpPr>
        <p:spPr>
          <a:xfrm>
            <a:off x="4125426" y="4643193"/>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9:00-12:00pm</a:t>
            </a:r>
          </a:p>
        </p:txBody>
      </p:sp>
      <p:sp>
        <p:nvSpPr>
          <p:cNvPr id="22" name="TextBox 21">
            <a:extLst>
              <a:ext uri="{FF2B5EF4-FFF2-40B4-BE49-F238E27FC236}">
                <a16:creationId xmlns:a16="http://schemas.microsoft.com/office/drawing/2014/main" id="{51DCEC3D-FD9B-0640-857C-14A2FADF325A}"/>
              </a:ext>
            </a:extLst>
          </p:cNvPr>
          <p:cNvSpPr txBox="1"/>
          <p:nvPr/>
        </p:nvSpPr>
        <p:spPr>
          <a:xfrm>
            <a:off x="675206" y="4558527"/>
            <a:ext cx="3713993" cy="646331"/>
          </a:xfrm>
          <a:prstGeom prst="rect">
            <a:avLst/>
          </a:prstGeom>
          <a:noFill/>
        </p:spPr>
        <p:txBody>
          <a:bodyPr wrap="square" rtlCol="0">
            <a:noAutofit/>
          </a:bodyPr>
          <a:lstStyle/>
          <a:p>
            <a:pPr>
              <a:lnSpc>
                <a:spcPct val="150000"/>
              </a:lnSpc>
            </a:pPr>
            <a:r>
              <a:rPr lang="en-US" dirty="0">
                <a:latin typeface="Raleway" panose="020B0003030101060003" pitchFamily="34" charset="0"/>
              </a:rPr>
              <a:t>Friday, August 24th</a:t>
            </a:r>
            <a:endParaRPr lang="en-US" dirty="0">
              <a:solidFill>
                <a:srgbClr val="404040"/>
              </a:solidFill>
              <a:latin typeface="Raleway" panose="020B0003030101060003" pitchFamily="34" charset="0"/>
            </a:endParaRPr>
          </a:p>
        </p:txBody>
      </p:sp>
      <p:sp>
        <p:nvSpPr>
          <p:cNvPr id="23" name="TextBox 22">
            <a:extLst>
              <a:ext uri="{FF2B5EF4-FFF2-40B4-BE49-F238E27FC236}">
                <a16:creationId xmlns:a16="http://schemas.microsoft.com/office/drawing/2014/main" id="{51741BE8-721A-304B-9681-CC14F61F7FED}"/>
              </a:ext>
            </a:extLst>
          </p:cNvPr>
          <p:cNvSpPr txBox="1"/>
          <p:nvPr/>
        </p:nvSpPr>
        <p:spPr>
          <a:xfrm>
            <a:off x="6996043" y="4643193"/>
            <a:ext cx="3339675" cy="561666"/>
          </a:xfrm>
          <a:prstGeom prst="rect">
            <a:avLst/>
          </a:prstGeom>
          <a:noFill/>
        </p:spPr>
        <p:txBody>
          <a:bodyPr wrap="square" rtlCol="0">
            <a:noAutofit/>
          </a:bodyPr>
          <a:lstStyle/>
          <a:p>
            <a:r>
              <a:rPr lang="en-US" dirty="0">
                <a:solidFill>
                  <a:srgbClr val="404040"/>
                </a:solidFill>
                <a:latin typeface="Raleway" panose="020B0003030101060003" pitchFamily="34" charset="0"/>
              </a:rPr>
              <a:t>Demographic Segmentation</a:t>
            </a:r>
            <a:br>
              <a:rPr lang="en-US" dirty="0">
                <a:solidFill>
                  <a:srgbClr val="404040"/>
                </a:solidFill>
                <a:latin typeface="Raleway" panose="020B0003030101060003" pitchFamily="34" charset="0"/>
              </a:rPr>
            </a:br>
            <a:r>
              <a:rPr lang="en-US" dirty="0">
                <a:solidFill>
                  <a:srgbClr val="404040"/>
                </a:solidFill>
                <a:latin typeface="Raleway" panose="020B0003030101060003" pitchFamily="34" charset="0"/>
              </a:rPr>
              <a:t>Analytical Tool #1</a:t>
            </a:r>
          </a:p>
        </p:txBody>
      </p:sp>
      <p:sp>
        <p:nvSpPr>
          <p:cNvPr id="24" name="TextBox 23">
            <a:extLst>
              <a:ext uri="{FF2B5EF4-FFF2-40B4-BE49-F238E27FC236}">
                <a16:creationId xmlns:a16="http://schemas.microsoft.com/office/drawing/2014/main" id="{882096A8-C8CB-1A48-974C-230EE998484A}"/>
              </a:ext>
            </a:extLst>
          </p:cNvPr>
          <p:cNvSpPr txBox="1"/>
          <p:nvPr/>
        </p:nvSpPr>
        <p:spPr>
          <a:xfrm>
            <a:off x="4125426" y="5460157"/>
            <a:ext cx="2170443" cy="561666"/>
          </a:xfrm>
          <a:prstGeom prst="rect">
            <a:avLst/>
          </a:prstGeom>
          <a:noFill/>
        </p:spPr>
        <p:txBody>
          <a:bodyPr wrap="square" rtlCol="0">
            <a:noAutofit/>
          </a:bodyPr>
          <a:lstStyle/>
          <a:p>
            <a:r>
              <a:rPr lang="en-US" dirty="0">
                <a:solidFill>
                  <a:srgbClr val="404040"/>
                </a:solidFill>
                <a:latin typeface="Raleway" panose="020B0003030101060003" pitchFamily="34" charset="0"/>
              </a:rPr>
              <a:t>4:15-6:15pm</a:t>
            </a:r>
          </a:p>
        </p:txBody>
      </p:sp>
      <p:sp>
        <p:nvSpPr>
          <p:cNvPr id="25" name="TextBox 24">
            <a:extLst>
              <a:ext uri="{FF2B5EF4-FFF2-40B4-BE49-F238E27FC236}">
                <a16:creationId xmlns:a16="http://schemas.microsoft.com/office/drawing/2014/main" id="{36AD7E65-98F1-2A43-BCDD-205BEC3EE7A3}"/>
              </a:ext>
            </a:extLst>
          </p:cNvPr>
          <p:cNvSpPr txBox="1"/>
          <p:nvPr/>
        </p:nvSpPr>
        <p:spPr>
          <a:xfrm>
            <a:off x="6996043" y="5460156"/>
            <a:ext cx="4456442" cy="833613"/>
          </a:xfrm>
          <a:prstGeom prst="rect">
            <a:avLst/>
          </a:prstGeom>
          <a:noFill/>
        </p:spPr>
        <p:txBody>
          <a:bodyPr wrap="square" rtlCol="0">
            <a:noAutofit/>
          </a:bodyPr>
          <a:lstStyle/>
          <a:p>
            <a:r>
              <a:rPr lang="en-US" dirty="0">
                <a:solidFill>
                  <a:srgbClr val="404040"/>
                </a:solidFill>
                <a:latin typeface="Raleway" panose="020B0003030101060003" pitchFamily="34" charset="0"/>
              </a:rPr>
              <a:t>Group Project Introduction and Scope</a:t>
            </a:r>
          </a:p>
          <a:p>
            <a:r>
              <a:rPr lang="en-US" dirty="0">
                <a:solidFill>
                  <a:srgbClr val="404040"/>
                </a:solidFill>
                <a:latin typeface="Raleway" panose="020B0003030101060003" pitchFamily="34" charset="0"/>
              </a:rPr>
              <a:t>Consumer Identity and the Self</a:t>
            </a:r>
          </a:p>
          <a:p>
            <a:r>
              <a:rPr lang="en-US" dirty="0">
                <a:solidFill>
                  <a:srgbClr val="404040"/>
                </a:solidFill>
                <a:latin typeface="Raleway" panose="020B0003030101060003" pitchFamily="34" charset="0"/>
              </a:rPr>
              <a:t>Psychographic Segmentation</a:t>
            </a:r>
          </a:p>
        </p:txBody>
      </p:sp>
    </p:spTree>
    <p:extLst>
      <p:ext uri="{BB962C8B-B14F-4D97-AF65-F5344CB8AC3E}">
        <p14:creationId xmlns:p14="http://schemas.microsoft.com/office/powerpoint/2010/main" val="3079710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3977</TotalTime>
  <Words>3896</Words>
  <Application>Microsoft Office PowerPoint</Application>
  <PresentationFormat>Widescreen</PresentationFormat>
  <Paragraphs>377</Paragraphs>
  <Slides>48</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Rodriguez</dc:creator>
  <cp:lastModifiedBy>Editor Team</cp:lastModifiedBy>
  <cp:revision>38</cp:revision>
  <cp:lastPrinted>2019-08-28T16:43:20Z</cp:lastPrinted>
  <dcterms:created xsi:type="dcterms:W3CDTF">2019-05-31T15:05:38Z</dcterms:created>
  <dcterms:modified xsi:type="dcterms:W3CDTF">2019-08-28T17:25:56Z</dcterms:modified>
</cp:coreProperties>
</file>